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3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526" r:id="rId2"/>
    <p:sldId id="547" r:id="rId3"/>
    <p:sldId id="534" r:id="rId4"/>
    <p:sldId id="540" r:id="rId5"/>
    <p:sldId id="528" r:id="rId6"/>
    <p:sldId id="542" r:id="rId7"/>
    <p:sldId id="536" r:id="rId8"/>
    <p:sldId id="545" r:id="rId9"/>
    <p:sldId id="544" r:id="rId10"/>
    <p:sldId id="543" r:id="rId11"/>
    <p:sldId id="541" r:id="rId12"/>
    <p:sldId id="538" r:id="rId13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0" userDrawn="1">
          <p15:clr>
            <a:srgbClr val="A4A3A4"/>
          </p15:clr>
        </p15:guide>
        <p15:guide id="2" pos="288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2461"/>
    <a:srgbClr val="081A32"/>
    <a:srgbClr val="091B32"/>
    <a:srgbClr val="071931"/>
    <a:srgbClr val="427194"/>
    <a:srgbClr val="20C87A"/>
    <a:srgbClr val="E0E4E6"/>
    <a:srgbClr val="F6FBFC"/>
    <a:srgbClr val="CEEBF1"/>
    <a:srgbClr val="593A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41" autoAdjust="0"/>
    <p:restoredTop sz="94660"/>
  </p:normalViewPr>
  <p:slideViewPr>
    <p:cSldViewPr showGuides="1">
      <p:cViewPr varScale="1">
        <p:scale>
          <a:sx n="119" d="100"/>
          <a:sy n="119" d="100"/>
        </p:scale>
        <p:origin x="80" y="108"/>
      </p:cViewPr>
      <p:guideLst>
        <p:guide orient="horz" pos="1530"/>
        <p:guide pos="288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#1">
  <dgm:title val=""/>
  <dgm:desc val=""/>
  <dgm:catLst>
    <dgm:cat type="accent1" pri="11400"/>
  </dgm:catLst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C320EB-5352-40AA-A0A9-C13066E1373C}" type="doc">
      <dgm:prSet loTypeId="urn:microsoft.com/office/officeart/2005/8/layout/list1#1" loCatId="list" qsTypeId="urn:microsoft.com/office/officeart/2005/8/quickstyle/simple5#1" qsCatId="simple" csTypeId="urn:microsoft.com/office/officeart/2005/8/colors/accent1_4#1" csCatId="accent1" phldr="1"/>
      <dgm:spPr/>
      <dgm:t>
        <a:bodyPr/>
        <a:lstStyle/>
        <a:p>
          <a:endParaRPr lang="zh-CN" altLang="en-US"/>
        </a:p>
      </dgm:t>
    </dgm:pt>
    <dgm:pt modelId="{773C5012-55F9-436E-B78B-2A38D8AAA0C0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1.教室子系统・健康舒适模块</a:t>
          </a:r>
        </a:p>
      </dgm:t>
    </dgm:pt>
    <dgm:pt modelId="{E1399106-9BE2-43F4-9430-F473CB36780F}" type="parTrans" cxnId="{4DA8021A-6EF5-4AA0-A8D5-939630611F79}">
      <dgm:prSet/>
      <dgm:spPr/>
      <dgm:t>
        <a:bodyPr/>
        <a:lstStyle/>
        <a:p>
          <a:endParaRPr lang="zh-CN" altLang="en-US"/>
        </a:p>
      </dgm:t>
    </dgm:pt>
    <dgm:pt modelId="{507A6FE3-4D55-4ED6-A973-429D64C5DF28}" type="sibTrans" cxnId="{4DA8021A-6EF5-4AA0-A8D5-939630611F79}">
      <dgm:prSet/>
      <dgm:spPr/>
      <dgm:t>
        <a:bodyPr/>
        <a:lstStyle/>
        <a:p>
          <a:endParaRPr lang="zh-CN" altLang="en-US"/>
        </a:p>
      </dgm:t>
    </dgm:pt>
    <dgm:pt modelId="{CA58FE74-4619-4E47-BA6C-E0CD35AF5AC2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2.教室子系统・安防预警模块</a:t>
          </a:r>
        </a:p>
      </dgm:t>
    </dgm:pt>
    <dgm:pt modelId="{EBAD4DA7-135F-4F4E-9475-804E7DC205D2}" type="parTrans" cxnId="{C3017519-1BA9-47D7-9157-9844F0B6FD85}">
      <dgm:prSet/>
      <dgm:spPr/>
      <dgm:t>
        <a:bodyPr/>
        <a:lstStyle/>
        <a:p>
          <a:endParaRPr lang="zh-CN" altLang="en-US"/>
        </a:p>
      </dgm:t>
    </dgm:pt>
    <dgm:pt modelId="{5723A07A-E737-45B0-B84E-97FB4DE86580}" type="sibTrans" cxnId="{C3017519-1BA9-47D7-9157-9844F0B6FD85}">
      <dgm:prSet/>
      <dgm:spPr/>
      <dgm:t>
        <a:bodyPr/>
        <a:lstStyle/>
        <a:p>
          <a:endParaRPr lang="zh-CN" altLang="en-US"/>
        </a:p>
      </dgm:t>
    </dgm:pt>
    <dgm:pt modelId="{D3284563-CEAB-43B3-81C4-5F6C081CBB78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/>
            <a:t>3.教室子系统・日常运维模块</a:t>
          </a:r>
        </a:p>
      </dgm:t>
    </dgm:pt>
    <dgm:pt modelId="{A2E240DA-ABFA-4A24-BE34-ABE926603D67}" type="parTrans" cxnId="{6705D25B-857C-4F89-B362-D141B408BB33}">
      <dgm:prSet/>
      <dgm:spPr/>
      <dgm:t>
        <a:bodyPr/>
        <a:lstStyle/>
        <a:p>
          <a:endParaRPr lang="zh-CN" altLang="en-US"/>
        </a:p>
      </dgm:t>
    </dgm:pt>
    <dgm:pt modelId="{2E43EE94-FE21-4F90-81B3-CED5B1ECC8C9}" type="sibTrans" cxnId="{6705D25B-857C-4F89-B362-D141B408BB33}">
      <dgm:prSet/>
      <dgm:spPr/>
      <dgm:t>
        <a:bodyPr/>
        <a:lstStyle/>
        <a:p>
          <a:endParaRPr lang="zh-CN" altLang="en-US"/>
        </a:p>
      </dgm:t>
    </dgm:pt>
    <dgm:pt modelId="{24196322-6711-4E3A-8698-A37034796079}">
      <dgm:prSet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dirty="0"/>
            <a:t>4.桌面生态养护子系统</a:t>
          </a:r>
        </a:p>
      </dgm:t>
    </dgm:pt>
    <dgm:pt modelId="{3E3538EE-4E85-45FA-A988-0C577B665C79}" type="parTrans" cxnId="{10F3F16C-508F-40C1-AF21-9A7EC620370F}">
      <dgm:prSet/>
      <dgm:spPr/>
      <dgm:t>
        <a:bodyPr/>
        <a:lstStyle/>
        <a:p>
          <a:endParaRPr lang="zh-CN" altLang="en-US"/>
        </a:p>
      </dgm:t>
    </dgm:pt>
    <dgm:pt modelId="{3B8DF8C8-6E4C-44F8-863C-FF34EC636559}" type="sibTrans" cxnId="{10F3F16C-508F-40C1-AF21-9A7EC620370F}">
      <dgm:prSet/>
      <dgm:spPr/>
      <dgm:t>
        <a:bodyPr/>
        <a:lstStyle/>
        <a:p>
          <a:endParaRPr lang="zh-CN" altLang="en-US"/>
        </a:p>
      </dgm:t>
    </dgm:pt>
    <dgm:pt modelId="{E5EECCA3-F875-4B71-92CC-9CCDFB7DBFEF}" type="pres">
      <dgm:prSet presAssocID="{26C320EB-5352-40AA-A0A9-C13066E1373C}" presName="linear" presStyleCnt="0">
        <dgm:presLayoutVars>
          <dgm:dir/>
          <dgm:animLvl val="lvl"/>
          <dgm:resizeHandles val="exact"/>
        </dgm:presLayoutVars>
      </dgm:prSet>
      <dgm:spPr/>
    </dgm:pt>
    <dgm:pt modelId="{667CAF5C-37C0-43B7-8B7E-02CCA3754DB9}" type="pres">
      <dgm:prSet presAssocID="{773C5012-55F9-436E-B78B-2A38D8AAA0C0}" presName="parentLin" presStyleCnt="0"/>
      <dgm:spPr/>
    </dgm:pt>
    <dgm:pt modelId="{58B158CB-C1D2-4676-88E6-6B3937A00A96}" type="pres">
      <dgm:prSet presAssocID="{773C5012-55F9-436E-B78B-2A38D8AAA0C0}" presName="parentLeftMargin" presStyleLbl="node1" presStyleIdx="0" presStyleCnt="4"/>
      <dgm:spPr/>
    </dgm:pt>
    <dgm:pt modelId="{D0971512-D8E1-4E4B-89F4-FF2EB164C196}" type="pres">
      <dgm:prSet presAssocID="{773C5012-55F9-436E-B78B-2A38D8AAA0C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5E10EBB-C85A-471E-9935-B48B9C39A12E}" type="pres">
      <dgm:prSet presAssocID="{773C5012-55F9-436E-B78B-2A38D8AAA0C0}" presName="negativeSpace" presStyleCnt="0"/>
      <dgm:spPr/>
    </dgm:pt>
    <dgm:pt modelId="{1F055725-8984-42CB-98CB-8E7728DD5EAB}" type="pres">
      <dgm:prSet presAssocID="{773C5012-55F9-436E-B78B-2A38D8AAA0C0}" presName="childText" presStyleLbl="conFgAcc1" presStyleIdx="0" presStyleCnt="4">
        <dgm:presLayoutVars>
          <dgm:bulletEnabled val="1"/>
        </dgm:presLayoutVars>
      </dgm:prSet>
      <dgm:spPr/>
    </dgm:pt>
    <dgm:pt modelId="{5785404B-F53E-4CF2-A702-90A46E89CED8}" type="pres">
      <dgm:prSet presAssocID="{507A6FE3-4D55-4ED6-A973-429D64C5DF28}" presName="spaceBetweenRectangles" presStyleCnt="0"/>
      <dgm:spPr/>
    </dgm:pt>
    <dgm:pt modelId="{EF963990-07B7-4DBC-8CFE-C86D15B61BB6}" type="pres">
      <dgm:prSet presAssocID="{CA58FE74-4619-4E47-BA6C-E0CD35AF5AC2}" presName="parentLin" presStyleCnt="0"/>
      <dgm:spPr/>
    </dgm:pt>
    <dgm:pt modelId="{AEA4B341-6C57-43B8-BC42-9813D43D1335}" type="pres">
      <dgm:prSet presAssocID="{CA58FE74-4619-4E47-BA6C-E0CD35AF5AC2}" presName="parentLeftMargin" presStyleLbl="node1" presStyleIdx="0" presStyleCnt="4"/>
      <dgm:spPr/>
    </dgm:pt>
    <dgm:pt modelId="{DD07B078-3354-4F1B-9438-E4F95C4B43A6}" type="pres">
      <dgm:prSet presAssocID="{CA58FE74-4619-4E47-BA6C-E0CD35AF5AC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8F9047E-C8BE-4990-B6F7-84F4581E1FEA}" type="pres">
      <dgm:prSet presAssocID="{CA58FE74-4619-4E47-BA6C-E0CD35AF5AC2}" presName="negativeSpace" presStyleCnt="0"/>
      <dgm:spPr/>
    </dgm:pt>
    <dgm:pt modelId="{FB20FF5F-D131-4A8A-AEBC-01A2B84D6655}" type="pres">
      <dgm:prSet presAssocID="{CA58FE74-4619-4E47-BA6C-E0CD35AF5AC2}" presName="childText" presStyleLbl="conFgAcc1" presStyleIdx="1" presStyleCnt="4">
        <dgm:presLayoutVars>
          <dgm:bulletEnabled val="1"/>
        </dgm:presLayoutVars>
      </dgm:prSet>
      <dgm:spPr/>
    </dgm:pt>
    <dgm:pt modelId="{AC1FEB9E-7ED9-4E44-9D47-B63AE5862158}" type="pres">
      <dgm:prSet presAssocID="{5723A07A-E737-45B0-B84E-97FB4DE86580}" presName="spaceBetweenRectangles" presStyleCnt="0"/>
      <dgm:spPr/>
    </dgm:pt>
    <dgm:pt modelId="{04A221FB-3A34-4804-9E1E-FAA254BEF819}" type="pres">
      <dgm:prSet presAssocID="{D3284563-CEAB-43B3-81C4-5F6C081CBB78}" presName="parentLin" presStyleCnt="0"/>
      <dgm:spPr/>
    </dgm:pt>
    <dgm:pt modelId="{09CBCBA7-E2EE-4654-BCFB-AB2C2D77E66B}" type="pres">
      <dgm:prSet presAssocID="{D3284563-CEAB-43B3-81C4-5F6C081CBB78}" presName="parentLeftMargin" presStyleLbl="node1" presStyleIdx="1" presStyleCnt="4"/>
      <dgm:spPr/>
    </dgm:pt>
    <dgm:pt modelId="{F8B30F84-9FC1-4455-B8FC-CA5DC2189586}" type="pres">
      <dgm:prSet presAssocID="{D3284563-CEAB-43B3-81C4-5F6C081CBB7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5AF99AA-34AA-4169-A0AA-91E0CC0C2D15}" type="pres">
      <dgm:prSet presAssocID="{D3284563-CEAB-43B3-81C4-5F6C081CBB78}" presName="negativeSpace" presStyleCnt="0"/>
      <dgm:spPr/>
    </dgm:pt>
    <dgm:pt modelId="{F855875C-E8B4-4273-8C6C-6A8EC3091B3C}" type="pres">
      <dgm:prSet presAssocID="{D3284563-CEAB-43B3-81C4-5F6C081CBB78}" presName="childText" presStyleLbl="conFgAcc1" presStyleIdx="2" presStyleCnt="4">
        <dgm:presLayoutVars>
          <dgm:bulletEnabled val="1"/>
        </dgm:presLayoutVars>
      </dgm:prSet>
      <dgm:spPr/>
    </dgm:pt>
    <dgm:pt modelId="{6B08E536-5DEE-4947-B8E5-E7A797217CE0}" type="pres">
      <dgm:prSet presAssocID="{2E43EE94-FE21-4F90-81B3-CED5B1ECC8C9}" presName="spaceBetweenRectangles" presStyleCnt="0"/>
      <dgm:spPr/>
    </dgm:pt>
    <dgm:pt modelId="{54795C07-EFB8-4480-AE63-5493BD8CEF7B}" type="pres">
      <dgm:prSet presAssocID="{24196322-6711-4E3A-8698-A37034796079}" presName="parentLin" presStyleCnt="0"/>
      <dgm:spPr/>
    </dgm:pt>
    <dgm:pt modelId="{6DF54EB2-88E9-4C6D-A532-0E6B2EF08760}" type="pres">
      <dgm:prSet presAssocID="{24196322-6711-4E3A-8698-A37034796079}" presName="parentLeftMargin" presStyleLbl="node1" presStyleIdx="2" presStyleCnt="4"/>
      <dgm:spPr/>
    </dgm:pt>
    <dgm:pt modelId="{77B7F152-EAB4-4C6F-B626-B9CA96BA497C}" type="pres">
      <dgm:prSet presAssocID="{24196322-6711-4E3A-8698-A3703479607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2E4C192-5846-4A18-8CFD-A45B5FF02760}" type="pres">
      <dgm:prSet presAssocID="{24196322-6711-4E3A-8698-A37034796079}" presName="negativeSpace" presStyleCnt="0"/>
      <dgm:spPr/>
    </dgm:pt>
    <dgm:pt modelId="{D13A8CD3-4FED-43BE-A7EA-CAFF3B1D555B}" type="pres">
      <dgm:prSet presAssocID="{24196322-6711-4E3A-8698-A3703479607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B6BBF0C-335F-4175-AB60-DB61320964CA}" type="presOf" srcId="{24196322-6711-4E3A-8698-A37034796079}" destId="{6DF54EB2-88E9-4C6D-A532-0E6B2EF08760}" srcOrd="0" destOrd="0" presId="urn:microsoft.com/office/officeart/2005/8/layout/list1#1"/>
    <dgm:cxn modelId="{C3017519-1BA9-47D7-9157-9844F0B6FD85}" srcId="{26C320EB-5352-40AA-A0A9-C13066E1373C}" destId="{CA58FE74-4619-4E47-BA6C-E0CD35AF5AC2}" srcOrd="1" destOrd="0" parTransId="{EBAD4DA7-135F-4F4E-9475-804E7DC205D2}" sibTransId="{5723A07A-E737-45B0-B84E-97FB4DE86580}"/>
    <dgm:cxn modelId="{4DA8021A-6EF5-4AA0-A8D5-939630611F79}" srcId="{26C320EB-5352-40AA-A0A9-C13066E1373C}" destId="{773C5012-55F9-436E-B78B-2A38D8AAA0C0}" srcOrd="0" destOrd="0" parTransId="{E1399106-9BE2-43F4-9430-F473CB36780F}" sibTransId="{507A6FE3-4D55-4ED6-A973-429D64C5DF28}"/>
    <dgm:cxn modelId="{6705D25B-857C-4F89-B362-D141B408BB33}" srcId="{26C320EB-5352-40AA-A0A9-C13066E1373C}" destId="{D3284563-CEAB-43B3-81C4-5F6C081CBB78}" srcOrd="2" destOrd="0" parTransId="{A2E240DA-ABFA-4A24-BE34-ABE926603D67}" sibTransId="{2E43EE94-FE21-4F90-81B3-CED5B1ECC8C9}"/>
    <dgm:cxn modelId="{7C39A662-D392-41F3-B928-480E6E761513}" type="presOf" srcId="{24196322-6711-4E3A-8698-A37034796079}" destId="{77B7F152-EAB4-4C6F-B626-B9CA96BA497C}" srcOrd="1" destOrd="0" presId="urn:microsoft.com/office/officeart/2005/8/layout/list1#1"/>
    <dgm:cxn modelId="{10F3F16C-508F-40C1-AF21-9A7EC620370F}" srcId="{26C320EB-5352-40AA-A0A9-C13066E1373C}" destId="{24196322-6711-4E3A-8698-A37034796079}" srcOrd="3" destOrd="0" parTransId="{3E3538EE-4E85-45FA-A988-0C577B665C79}" sibTransId="{3B8DF8C8-6E4C-44F8-863C-FF34EC636559}"/>
    <dgm:cxn modelId="{5C64AD58-5179-44BB-97BA-F4BDB231AB42}" type="presOf" srcId="{773C5012-55F9-436E-B78B-2A38D8AAA0C0}" destId="{58B158CB-C1D2-4676-88E6-6B3937A00A96}" srcOrd="0" destOrd="0" presId="urn:microsoft.com/office/officeart/2005/8/layout/list1#1"/>
    <dgm:cxn modelId="{C1A7AC7B-57B9-4713-8788-7D9CFCE37ADD}" type="presOf" srcId="{773C5012-55F9-436E-B78B-2A38D8AAA0C0}" destId="{D0971512-D8E1-4E4B-89F4-FF2EB164C196}" srcOrd="1" destOrd="0" presId="urn:microsoft.com/office/officeart/2005/8/layout/list1#1"/>
    <dgm:cxn modelId="{A900C286-F06E-48FA-BBB7-8A36BFE9F4EB}" type="presOf" srcId="{CA58FE74-4619-4E47-BA6C-E0CD35AF5AC2}" destId="{DD07B078-3354-4F1B-9438-E4F95C4B43A6}" srcOrd="1" destOrd="0" presId="urn:microsoft.com/office/officeart/2005/8/layout/list1#1"/>
    <dgm:cxn modelId="{9D7A908B-7136-4383-B05C-175F513196B5}" type="presOf" srcId="{D3284563-CEAB-43B3-81C4-5F6C081CBB78}" destId="{09CBCBA7-E2EE-4654-BCFB-AB2C2D77E66B}" srcOrd="0" destOrd="0" presId="urn:microsoft.com/office/officeart/2005/8/layout/list1#1"/>
    <dgm:cxn modelId="{3941F892-9142-49D4-88D2-34F7FC9A73B2}" type="presOf" srcId="{26C320EB-5352-40AA-A0A9-C13066E1373C}" destId="{E5EECCA3-F875-4B71-92CC-9CCDFB7DBFEF}" srcOrd="0" destOrd="0" presId="urn:microsoft.com/office/officeart/2005/8/layout/list1#1"/>
    <dgm:cxn modelId="{1B393DA5-D3E5-4A95-A8C4-4B0702BE2698}" type="presOf" srcId="{CA58FE74-4619-4E47-BA6C-E0CD35AF5AC2}" destId="{AEA4B341-6C57-43B8-BC42-9813D43D1335}" srcOrd="0" destOrd="0" presId="urn:microsoft.com/office/officeart/2005/8/layout/list1#1"/>
    <dgm:cxn modelId="{38A506AC-52F0-48CB-A154-1BFFEFBACCC2}" type="presOf" srcId="{D3284563-CEAB-43B3-81C4-5F6C081CBB78}" destId="{F8B30F84-9FC1-4455-B8FC-CA5DC2189586}" srcOrd="1" destOrd="0" presId="urn:microsoft.com/office/officeart/2005/8/layout/list1#1"/>
    <dgm:cxn modelId="{E28CD736-86A1-434A-A81E-A8147A813F6A}" type="presParOf" srcId="{E5EECCA3-F875-4B71-92CC-9CCDFB7DBFEF}" destId="{667CAF5C-37C0-43B7-8B7E-02CCA3754DB9}" srcOrd="0" destOrd="0" presId="urn:microsoft.com/office/officeart/2005/8/layout/list1#1"/>
    <dgm:cxn modelId="{BDF108C1-B617-4853-8E25-C4B678864E1C}" type="presParOf" srcId="{667CAF5C-37C0-43B7-8B7E-02CCA3754DB9}" destId="{58B158CB-C1D2-4676-88E6-6B3937A00A96}" srcOrd="0" destOrd="0" presId="urn:microsoft.com/office/officeart/2005/8/layout/list1#1"/>
    <dgm:cxn modelId="{1CAA2EE3-2623-4A37-A775-B6226733147D}" type="presParOf" srcId="{667CAF5C-37C0-43B7-8B7E-02CCA3754DB9}" destId="{D0971512-D8E1-4E4B-89F4-FF2EB164C196}" srcOrd="1" destOrd="0" presId="urn:microsoft.com/office/officeart/2005/8/layout/list1#1"/>
    <dgm:cxn modelId="{EF0240F3-0086-4374-9C7E-9C92D42FECB6}" type="presParOf" srcId="{E5EECCA3-F875-4B71-92CC-9CCDFB7DBFEF}" destId="{05E10EBB-C85A-471E-9935-B48B9C39A12E}" srcOrd="1" destOrd="0" presId="urn:microsoft.com/office/officeart/2005/8/layout/list1#1"/>
    <dgm:cxn modelId="{B7CA13F2-9587-4EA1-998E-370E41ACC217}" type="presParOf" srcId="{E5EECCA3-F875-4B71-92CC-9CCDFB7DBFEF}" destId="{1F055725-8984-42CB-98CB-8E7728DD5EAB}" srcOrd="2" destOrd="0" presId="urn:microsoft.com/office/officeart/2005/8/layout/list1#1"/>
    <dgm:cxn modelId="{A881F0A9-6D84-4710-9C62-C8E393691C1B}" type="presParOf" srcId="{E5EECCA3-F875-4B71-92CC-9CCDFB7DBFEF}" destId="{5785404B-F53E-4CF2-A702-90A46E89CED8}" srcOrd="3" destOrd="0" presId="urn:microsoft.com/office/officeart/2005/8/layout/list1#1"/>
    <dgm:cxn modelId="{3121865B-302F-4ECE-8A7E-7D613804F144}" type="presParOf" srcId="{E5EECCA3-F875-4B71-92CC-9CCDFB7DBFEF}" destId="{EF963990-07B7-4DBC-8CFE-C86D15B61BB6}" srcOrd="4" destOrd="0" presId="urn:microsoft.com/office/officeart/2005/8/layout/list1#1"/>
    <dgm:cxn modelId="{B08B279F-5166-468A-96CF-93D19692BB0D}" type="presParOf" srcId="{EF963990-07B7-4DBC-8CFE-C86D15B61BB6}" destId="{AEA4B341-6C57-43B8-BC42-9813D43D1335}" srcOrd="0" destOrd="0" presId="urn:microsoft.com/office/officeart/2005/8/layout/list1#1"/>
    <dgm:cxn modelId="{CF8C2881-1335-495E-AC1C-13271C989A07}" type="presParOf" srcId="{EF963990-07B7-4DBC-8CFE-C86D15B61BB6}" destId="{DD07B078-3354-4F1B-9438-E4F95C4B43A6}" srcOrd="1" destOrd="0" presId="urn:microsoft.com/office/officeart/2005/8/layout/list1#1"/>
    <dgm:cxn modelId="{4BF806E9-353E-4989-8954-03D5129D7E64}" type="presParOf" srcId="{E5EECCA3-F875-4B71-92CC-9CCDFB7DBFEF}" destId="{98F9047E-C8BE-4990-B6F7-84F4581E1FEA}" srcOrd="5" destOrd="0" presId="urn:microsoft.com/office/officeart/2005/8/layout/list1#1"/>
    <dgm:cxn modelId="{01A29144-919D-48A5-873C-ECC57587914C}" type="presParOf" srcId="{E5EECCA3-F875-4B71-92CC-9CCDFB7DBFEF}" destId="{FB20FF5F-D131-4A8A-AEBC-01A2B84D6655}" srcOrd="6" destOrd="0" presId="urn:microsoft.com/office/officeart/2005/8/layout/list1#1"/>
    <dgm:cxn modelId="{E6C9F251-E515-4BB6-B476-D4DC6EEC8ADA}" type="presParOf" srcId="{E5EECCA3-F875-4B71-92CC-9CCDFB7DBFEF}" destId="{AC1FEB9E-7ED9-4E44-9D47-B63AE5862158}" srcOrd="7" destOrd="0" presId="urn:microsoft.com/office/officeart/2005/8/layout/list1#1"/>
    <dgm:cxn modelId="{31DE3705-B0A6-44FC-9E13-39C0A1CA36EA}" type="presParOf" srcId="{E5EECCA3-F875-4B71-92CC-9CCDFB7DBFEF}" destId="{04A221FB-3A34-4804-9E1E-FAA254BEF819}" srcOrd="8" destOrd="0" presId="urn:microsoft.com/office/officeart/2005/8/layout/list1#1"/>
    <dgm:cxn modelId="{2472337F-299D-49DB-B80F-DEE58B5ABA17}" type="presParOf" srcId="{04A221FB-3A34-4804-9E1E-FAA254BEF819}" destId="{09CBCBA7-E2EE-4654-BCFB-AB2C2D77E66B}" srcOrd="0" destOrd="0" presId="urn:microsoft.com/office/officeart/2005/8/layout/list1#1"/>
    <dgm:cxn modelId="{454C6753-B1A7-4EB3-BCAE-E79A3E8FE9B7}" type="presParOf" srcId="{04A221FB-3A34-4804-9E1E-FAA254BEF819}" destId="{F8B30F84-9FC1-4455-B8FC-CA5DC2189586}" srcOrd="1" destOrd="0" presId="urn:microsoft.com/office/officeart/2005/8/layout/list1#1"/>
    <dgm:cxn modelId="{71AC5CB8-7627-43BA-BCDC-07D65A78FA3F}" type="presParOf" srcId="{E5EECCA3-F875-4B71-92CC-9CCDFB7DBFEF}" destId="{75AF99AA-34AA-4169-A0AA-91E0CC0C2D15}" srcOrd="9" destOrd="0" presId="urn:microsoft.com/office/officeart/2005/8/layout/list1#1"/>
    <dgm:cxn modelId="{A77BCF40-7FBC-406C-AC4B-762DEB4CA13D}" type="presParOf" srcId="{E5EECCA3-F875-4B71-92CC-9CCDFB7DBFEF}" destId="{F855875C-E8B4-4273-8C6C-6A8EC3091B3C}" srcOrd="10" destOrd="0" presId="urn:microsoft.com/office/officeart/2005/8/layout/list1#1"/>
    <dgm:cxn modelId="{C78152D7-93E2-4080-939D-DC648D55A169}" type="presParOf" srcId="{E5EECCA3-F875-4B71-92CC-9CCDFB7DBFEF}" destId="{6B08E536-5DEE-4947-B8E5-E7A797217CE0}" srcOrd="11" destOrd="0" presId="urn:microsoft.com/office/officeart/2005/8/layout/list1#1"/>
    <dgm:cxn modelId="{802C8E6B-802B-4674-95BE-26A98D9BF4E2}" type="presParOf" srcId="{E5EECCA3-F875-4B71-92CC-9CCDFB7DBFEF}" destId="{54795C07-EFB8-4480-AE63-5493BD8CEF7B}" srcOrd="12" destOrd="0" presId="urn:microsoft.com/office/officeart/2005/8/layout/list1#1"/>
    <dgm:cxn modelId="{2A19EBB4-59D2-4FEE-B755-727FF810B380}" type="presParOf" srcId="{54795C07-EFB8-4480-AE63-5493BD8CEF7B}" destId="{6DF54EB2-88E9-4C6D-A532-0E6B2EF08760}" srcOrd="0" destOrd="0" presId="urn:microsoft.com/office/officeart/2005/8/layout/list1#1"/>
    <dgm:cxn modelId="{F900F332-53B3-4BD1-A696-D3050C409E6F}" type="presParOf" srcId="{54795C07-EFB8-4480-AE63-5493BD8CEF7B}" destId="{77B7F152-EAB4-4C6F-B626-B9CA96BA497C}" srcOrd="1" destOrd="0" presId="urn:microsoft.com/office/officeart/2005/8/layout/list1#1"/>
    <dgm:cxn modelId="{F75D08CB-0E69-47B6-BD09-BBAD3905A455}" type="presParOf" srcId="{E5EECCA3-F875-4B71-92CC-9CCDFB7DBFEF}" destId="{42E4C192-5846-4A18-8CFD-A45B5FF02760}" srcOrd="13" destOrd="0" presId="urn:microsoft.com/office/officeart/2005/8/layout/list1#1"/>
    <dgm:cxn modelId="{D1BE4731-57A2-4C1B-879F-6C50DCAB6850}" type="presParOf" srcId="{E5EECCA3-F875-4B71-92CC-9CCDFB7DBFEF}" destId="{D13A8CD3-4FED-43BE-A7EA-CAFF3B1D555B}" srcOrd="14" destOrd="0" presId="urn:microsoft.com/office/officeart/2005/8/layout/list1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055725-8984-42CB-98CB-8E7728DD5EAB}">
      <dsp:nvSpPr>
        <dsp:cNvPr id="0" name=""/>
        <dsp:cNvSpPr/>
      </dsp:nvSpPr>
      <dsp:spPr>
        <a:xfrm>
          <a:off x="0" y="319219"/>
          <a:ext cx="5988049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0971512-D8E1-4E4B-89F4-FF2EB164C196}">
      <dsp:nvSpPr>
        <dsp:cNvPr id="0" name=""/>
        <dsp:cNvSpPr/>
      </dsp:nvSpPr>
      <dsp:spPr>
        <a:xfrm>
          <a:off x="299402" y="68299"/>
          <a:ext cx="4191635" cy="5018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8434" tIns="0" rIns="158434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700" kern="1200"/>
            <a:t>1.教室子系统・健康舒适模块</a:t>
          </a:r>
        </a:p>
      </dsp:txBody>
      <dsp:txXfrm>
        <a:off x="323900" y="92797"/>
        <a:ext cx="4142639" cy="452844"/>
      </dsp:txXfrm>
    </dsp:sp>
    <dsp:sp modelId="{FB20FF5F-D131-4A8A-AEBC-01A2B84D6655}">
      <dsp:nvSpPr>
        <dsp:cNvPr id="0" name=""/>
        <dsp:cNvSpPr/>
      </dsp:nvSpPr>
      <dsp:spPr>
        <a:xfrm>
          <a:off x="0" y="1090339"/>
          <a:ext cx="5988049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shade val="50000"/>
              <a:hueOff val="167129"/>
              <a:satOff val="4478"/>
              <a:lumOff val="1972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D07B078-3354-4F1B-9438-E4F95C4B43A6}">
      <dsp:nvSpPr>
        <dsp:cNvPr id="0" name=""/>
        <dsp:cNvSpPr/>
      </dsp:nvSpPr>
      <dsp:spPr>
        <a:xfrm>
          <a:off x="299402" y="839420"/>
          <a:ext cx="4191635" cy="5018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67129"/>
                <a:satOff val="4478"/>
                <a:lumOff val="19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167129"/>
                <a:satOff val="4478"/>
                <a:lumOff val="19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167129"/>
                <a:satOff val="4478"/>
                <a:lumOff val="19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8434" tIns="0" rIns="158434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700" kern="1200"/>
            <a:t>2.教室子系统・安防预警模块</a:t>
          </a:r>
        </a:p>
      </dsp:txBody>
      <dsp:txXfrm>
        <a:off x="323900" y="863918"/>
        <a:ext cx="4142639" cy="452844"/>
      </dsp:txXfrm>
    </dsp:sp>
    <dsp:sp modelId="{F855875C-E8B4-4273-8C6C-6A8EC3091B3C}">
      <dsp:nvSpPr>
        <dsp:cNvPr id="0" name=""/>
        <dsp:cNvSpPr/>
      </dsp:nvSpPr>
      <dsp:spPr>
        <a:xfrm>
          <a:off x="0" y="1861460"/>
          <a:ext cx="5988049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shade val="50000"/>
              <a:hueOff val="334258"/>
              <a:satOff val="8955"/>
              <a:lumOff val="3945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8B30F84-9FC1-4455-B8FC-CA5DC2189586}">
      <dsp:nvSpPr>
        <dsp:cNvPr id="0" name=""/>
        <dsp:cNvSpPr/>
      </dsp:nvSpPr>
      <dsp:spPr>
        <a:xfrm>
          <a:off x="299402" y="1610539"/>
          <a:ext cx="4191635" cy="5018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34258"/>
                <a:satOff val="8955"/>
                <a:lumOff val="394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334258"/>
                <a:satOff val="8955"/>
                <a:lumOff val="394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334258"/>
                <a:satOff val="8955"/>
                <a:lumOff val="394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8434" tIns="0" rIns="158434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700" kern="1200" dirty="0"/>
            <a:t>3.教室子系统・日常运维模块</a:t>
          </a:r>
        </a:p>
      </dsp:txBody>
      <dsp:txXfrm>
        <a:off x="323900" y="1635037"/>
        <a:ext cx="4142639" cy="452844"/>
      </dsp:txXfrm>
    </dsp:sp>
    <dsp:sp modelId="{D13A8CD3-4FED-43BE-A7EA-CAFF3B1D555B}">
      <dsp:nvSpPr>
        <dsp:cNvPr id="0" name=""/>
        <dsp:cNvSpPr/>
      </dsp:nvSpPr>
      <dsp:spPr>
        <a:xfrm>
          <a:off x="0" y="2632580"/>
          <a:ext cx="5988049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shade val="50000"/>
              <a:hueOff val="167129"/>
              <a:satOff val="4478"/>
              <a:lumOff val="1972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7B7F152-EAB4-4C6F-B626-B9CA96BA497C}">
      <dsp:nvSpPr>
        <dsp:cNvPr id="0" name=""/>
        <dsp:cNvSpPr/>
      </dsp:nvSpPr>
      <dsp:spPr>
        <a:xfrm>
          <a:off x="299402" y="2381660"/>
          <a:ext cx="4191635" cy="5018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67129"/>
                <a:satOff val="4478"/>
                <a:lumOff val="19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167129"/>
                <a:satOff val="4478"/>
                <a:lumOff val="19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167129"/>
                <a:satOff val="4478"/>
                <a:lumOff val="19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8434" tIns="0" rIns="158434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700" kern="1200" dirty="0"/>
            <a:t>4.桌面生态养护子系统</a:t>
          </a:r>
        </a:p>
      </dsp:txBody>
      <dsp:txXfrm>
        <a:off x="323900" y="2406158"/>
        <a:ext cx="4142639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#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pitchFamily="34" charset="-122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pitchFamily="34" charset="-122"/>
              </a:defRPr>
            </a:lvl1pPr>
          </a:lstStyle>
          <a:p>
            <a:fld id="{8AADD754-F49E-4351-AAFE-19D83F43501C}" type="datetimeFigureOut">
              <a:rPr lang="en-US" smtClean="0"/>
              <a:t>8/27/2026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pitchFamily="34" charset="-122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pitchFamily="34" charset="-122"/>
              </a:defRPr>
            </a:lvl1pPr>
          </a:lstStyle>
          <a:p>
            <a:fld id="{B78F6036-E835-44CB-A25A-34C755DFD5D4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  <a:t>1</a:t>
            </a:fld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D7D4D-E10F-3CAF-BD8C-55157543C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014F0BE-5E30-A593-03F7-4CE0C19F81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7048AE-C038-DE8E-C38C-E48FF014E93A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EE22ED2-13E1-6A11-394D-B398CFDBEA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1ECB237-0158-A505-598F-DB03F276C9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我们的项目源于对现有教室管理和个人桌面环境中存在痛点的观察。人工运维效率低下、能源浪费、安防预警不及时以及个人生态养护耗费精力，这些都是我们希望解决的问题。因此，我们的设计目标是打造一个能覆盖教室和桌面双场景、低成本、自动化且易于扩展的智能管理系统。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BF480B-CB5B-B09B-5FC1-260C27CC2D3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8A2EA5-5286-A2D8-3156-28370A5575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890101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  <a:t>3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我们的项目源于对现有教室管理和个人桌面环境中存在痛点的观察。人工运维效率低下、能源浪费、安防预警不及时以及个人生态养护耗费精力，这些都是我们希望解决的问题。因此，我们的设计目标是打造一个能覆盖教室和桌面双场景、低成本、自动化且易于扩展的智能管理系统。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My First Template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  <a:t>7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  <a:t>8</a:t>
            </a:fld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  <a:t>10</a:t>
            </a:fld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endParaRPr lang="en-US" sz="1400" b="0" i="0" u="none" strike="noStrike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  <a:t>12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9144000" cy="51435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533400" y="1581150"/>
            <a:ext cx="4038600" cy="28194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750">
                <a:latin typeface="微软雅黑" panose="020B0503020204020204" pitchFamily="34" charset="-122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5" Type="http://schemas.openxmlformats.org/officeDocument/2006/relationships/tags" Target="../tags/tag5.xml"/><Relationship Id="rId15" Type="http://schemas.openxmlformats.org/officeDocument/2006/relationships/notesSlide" Target="../notesSlides/notesSlide3.xml"/><Relationship Id="rId10" Type="http://schemas.openxmlformats.org/officeDocument/2006/relationships/tags" Target="../tags/tag10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21.xml"/><Relationship Id="rId13" Type="http://schemas.openxmlformats.org/officeDocument/2006/relationships/tags" Target="../tags/tag26.xml"/><Relationship Id="rId18" Type="http://schemas.openxmlformats.org/officeDocument/2006/relationships/tags" Target="../tags/tag31.xml"/><Relationship Id="rId3" Type="http://schemas.openxmlformats.org/officeDocument/2006/relationships/tags" Target="../tags/tag16.xml"/><Relationship Id="rId21" Type="http://schemas.openxmlformats.org/officeDocument/2006/relationships/tags" Target="../tags/tag34.xml"/><Relationship Id="rId7" Type="http://schemas.openxmlformats.org/officeDocument/2006/relationships/tags" Target="../tags/tag20.xml"/><Relationship Id="rId12" Type="http://schemas.openxmlformats.org/officeDocument/2006/relationships/tags" Target="../tags/tag25.xml"/><Relationship Id="rId17" Type="http://schemas.openxmlformats.org/officeDocument/2006/relationships/tags" Target="../tags/tag30.xml"/><Relationship Id="rId2" Type="http://schemas.openxmlformats.org/officeDocument/2006/relationships/tags" Target="../tags/tag15.xml"/><Relationship Id="rId16" Type="http://schemas.openxmlformats.org/officeDocument/2006/relationships/tags" Target="../tags/tag29.xml"/><Relationship Id="rId20" Type="http://schemas.openxmlformats.org/officeDocument/2006/relationships/tags" Target="../tags/tag33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11" Type="http://schemas.openxmlformats.org/officeDocument/2006/relationships/tags" Target="../tags/tag24.xml"/><Relationship Id="rId5" Type="http://schemas.openxmlformats.org/officeDocument/2006/relationships/tags" Target="../tags/tag18.xml"/><Relationship Id="rId15" Type="http://schemas.openxmlformats.org/officeDocument/2006/relationships/tags" Target="../tags/tag28.xml"/><Relationship Id="rId23" Type="http://schemas.openxmlformats.org/officeDocument/2006/relationships/notesSlide" Target="../notesSlides/notesSlide4.xml"/><Relationship Id="rId10" Type="http://schemas.openxmlformats.org/officeDocument/2006/relationships/tags" Target="../tags/tag23.xml"/><Relationship Id="rId19" Type="http://schemas.openxmlformats.org/officeDocument/2006/relationships/tags" Target="../tags/tag32.xml"/><Relationship Id="rId4" Type="http://schemas.openxmlformats.org/officeDocument/2006/relationships/tags" Target="../tags/tag17.xml"/><Relationship Id="rId9" Type="http://schemas.openxmlformats.org/officeDocument/2006/relationships/tags" Target="../tags/tag22.xml"/><Relationship Id="rId14" Type="http://schemas.openxmlformats.org/officeDocument/2006/relationships/tags" Target="../tags/tag27.xml"/><Relationship Id="rId22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42.xml"/><Relationship Id="rId13" Type="http://schemas.openxmlformats.org/officeDocument/2006/relationships/image" Target="../media/image2.wmf"/><Relationship Id="rId3" Type="http://schemas.openxmlformats.org/officeDocument/2006/relationships/tags" Target="../tags/tag37.xml"/><Relationship Id="rId7" Type="http://schemas.openxmlformats.org/officeDocument/2006/relationships/tags" Target="../tags/tag41.xml"/><Relationship Id="rId12" Type="http://schemas.openxmlformats.org/officeDocument/2006/relationships/oleObject" Target="../embeddings/oleObject1.bin"/><Relationship Id="rId17" Type="http://schemas.openxmlformats.org/officeDocument/2006/relationships/image" Target="../media/image4.emf"/><Relationship Id="rId2" Type="http://schemas.openxmlformats.org/officeDocument/2006/relationships/tags" Target="../tags/tag36.xml"/><Relationship Id="rId16" Type="http://schemas.openxmlformats.org/officeDocument/2006/relationships/oleObject" Target="../embeddings/oleObject3.bin"/><Relationship Id="rId1" Type="http://schemas.openxmlformats.org/officeDocument/2006/relationships/tags" Target="../tags/tag35.xml"/><Relationship Id="rId6" Type="http://schemas.openxmlformats.org/officeDocument/2006/relationships/tags" Target="../tags/tag40.xml"/><Relationship Id="rId11" Type="http://schemas.openxmlformats.org/officeDocument/2006/relationships/notesSlide" Target="../notesSlides/notesSlide6.xml"/><Relationship Id="rId5" Type="http://schemas.openxmlformats.org/officeDocument/2006/relationships/tags" Target="../tags/tag39.xml"/><Relationship Id="rId15" Type="http://schemas.openxmlformats.org/officeDocument/2006/relationships/image" Target="../media/image3.emf"/><Relationship Id="rId10" Type="http://schemas.openxmlformats.org/officeDocument/2006/relationships/slideLayout" Target="../slideLayouts/slideLayout2.xml"/><Relationship Id="rId4" Type="http://schemas.openxmlformats.org/officeDocument/2006/relationships/tags" Target="../tags/tag38.xml"/><Relationship Id="rId9" Type="http://schemas.openxmlformats.org/officeDocument/2006/relationships/tags" Target="../tags/tag43.xml"/><Relationship Id="rId1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9.xml"/><Relationship Id="rId3" Type="http://schemas.openxmlformats.org/officeDocument/2006/relationships/tags" Target="../tags/tag46.xml"/><Relationship Id="rId7" Type="http://schemas.openxmlformats.org/officeDocument/2006/relationships/slideLayout" Target="../slideLayouts/slideLayout2.xml"/><Relationship Id="rId12" Type="http://schemas.openxmlformats.org/officeDocument/2006/relationships/image" Target="../media/image10.wmf"/><Relationship Id="rId2" Type="http://schemas.openxmlformats.org/officeDocument/2006/relationships/tags" Target="../tags/tag45.xml"/><Relationship Id="rId1" Type="http://schemas.openxmlformats.org/officeDocument/2006/relationships/tags" Target="../tags/tag44.xml"/><Relationship Id="rId6" Type="http://schemas.openxmlformats.org/officeDocument/2006/relationships/tags" Target="../tags/tag49.xml"/><Relationship Id="rId11" Type="http://schemas.openxmlformats.org/officeDocument/2006/relationships/oleObject" Target="../embeddings/oleObject9.bin"/><Relationship Id="rId5" Type="http://schemas.openxmlformats.org/officeDocument/2006/relationships/tags" Target="../tags/tag48.xml"/><Relationship Id="rId10" Type="http://schemas.openxmlformats.org/officeDocument/2006/relationships/image" Target="../media/image9.wmf"/><Relationship Id="rId4" Type="http://schemas.openxmlformats.org/officeDocument/2006/relationships/tags" Target="../tags/tag47.xml"/><Relationship Id="rId9" Type="http://schemas.openxmlformats.org/officeDocument/2006/relationships/oleObject" Target="../embeddings/oleObject8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占位符 2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65" b="7865"/>
          <a:stretch>
            <a:fillRect/>
          </a:stretch>
        </p:blipFill>
        <p:spPr/>
      </p:pic>
      <p:sp>
        <p:nvSpPr>
          <p:cNvPr id="10" name="矩形 9"/>
          <p:cNvSpPr/>
          <p:nvPr/>
        </p:nvSpPr>
        <p:spPr>
          <a:xfrm>
            <a:off x="0" y="3105150"/>
            <a:ext cx="9144000" cy="2038350"/>
          </a:xfrm>
          <a:prstGeom prst="rect">
            <a:avLst/>
          </a:prstGeom>
          <a:gradFill>
            <a:gsLst>
              <a:gs pos="0">
                <a:srgbClr val="291F35">
                  <a:alpha val="0"/>
                </a:srgbClr>
              </a:gs>
              <a:gs pos="80000">
                <a:srgbClr val="07193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矩形 259"/>
          <p:cNvSpPr>
            <a:spLocks noChangeArrowheads="1"/>
          </p:cNvSpPr>
          <p:nvPr/>
        </p:nvSpPr>
        <p:spPr bwMode="auto">
          <a:xfrm>
            <a:off x="1295399" y="2952750"/>
            <a:ext cx="633666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noAutofit/>
          </a:bodyPr>
          <a:lstStyle/>
          <a:p>
            <a:pPr algn="ctr" defTabSz="685165">
              <a:spcBef>
                <a:spcPct val="20000"/>
              </a:spcBef>
            </a:pPr>
            <a:r>
              <a:rPr lang="zh-CN" altLang="en-US" sz="4000" b="1" cap="all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教室智能管理一体化子系统</a:t>
            </a:r>
          </a:p>
        </p:txBody>
      </p:sp>
      <p:sp>
        <p:nvSpPr>
          <p:cNvPr id="5" name="矩形 4"/>
          <p:cNvSpPr/>
          <p:nvPr/>
        </p:nvSpPr>
        <p:spPr>
          <a:xfrm>
            <a:off x="2709545" y="3695700"/>
            <a:ext cx="3508375" cy="253365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pPr algn="ctr" defTabSz="685800">
              <a:defRPr/>
            </a:pPr>
            <a:r>
              <a:rPr lang="zh-CN" altLang="en-US" sz="1400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基于 </a:t>
            </a:r>
            <a:r>
              <a:rPr lang="en-US" altLang="zh-CN" sz="1400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Arduino </a:t>
            </a:r>
            <a:r>
              <a:rPr lang="zh-CN" altLang="en-US" sz="1400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的分布式教室物联网管控方案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3468370" y="4000500"/>
            <a:ext cx="2207260" cy="2794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zh-CN" altLang="en-US" sz="1400">
                <a:solidFill>
                  <a:schemeClr val="bg1"/>
                </a:solidFill>
              </a:rPr>
              <a:t>演讲小组：物联网</a:t>
            </a:r>
            <a:r>
              <a:rPr lang="en-US" altLang="zh-CN" sz="1400">
                <a:solidFill>
                  <a:schemeClr val="bg1"/>
                </a:solidFill>
              </a:rPr>
              <a:t>1</a:t>
            </a:r>
            <a:r>
              <a:rPr lang="zh-CN" altLang="en-US" sz="1400">
                <a:solidFill>
                  <a:schemeClr val="bg1"/>
                </a:solidFill>
              </a:rPr>
              <a:t>班</a:t>
            </a:r>
            <a:r>
              <a:rPr lang="en-US" altLang="zh-CN" sz="1400">
                <a:solidFill>
                  <a:schemeClr val="bg1"/>
                </a:solidFill>
              </a:rPr>
              <a:t>1</a:t>
            </a:r>
            <a:r>
              <a:rPr lang="zh-CN" altLang="en-US" sz="1400">
                <a:solidFill>
                  <a:schemeClr val="bg1"/>
                </a:solidFill>
              </a:rPr>
              <a:t>组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74864A-8A98-9BC3-8C6E-6EB87CE248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4BB9D80B-43A8-CB55-D257-83EE7F84D868}"/>
              </a:ext>
            </a:extLst>
          </p:cNvPr>
          <p:cNvSpPr/>
          <p:nvPr/>
        </p:nvSpPr>
        <p:spPr>
          <a:xfrm>
            <a:off x="4020895" y="669541"/>
            <a:ext cx="1090260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Numbers Of Group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52E760F-1142-B236-8977-1458A0B03C62}"/>
              </a:ext>
            </a:extLst>
          </p:cNvPr>
          <p:cNvSpPr txBox="1"/>
          <p:nvPr/>
        </p:nvSpPr>
        <p:spPr>
          <a:xfrm>
            <a:off x="2931714" y="238441"/>
            <a:ext cx="326862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altLang="en-US" sz="2400" b="1" dirty="0">
                <a:solidFill>
                  <a:srgbClr val="2F414B"/>
                </a:solidFill>
                <a:latin typeface="Arial" panose="020B0604020202020204" pitchFamily="34" charset="0"/>
                <a:cs typeface="+mn-ea"/>
                <a:sym typeface="Arial" panose="020B0604020202020204" pitchFamily="34" charset="0"/>
              </a:rPr>
              <a:t>小组人员一览</a:t>
            </a:r>
            <a:endParaRPr lang="zh-CN" sz="2400" b="1" dirty="0">
              <a:solidFill>
                <a:srgbClr val="2F414B"/>
              </a:solidFill>
              <a:latin typeface="Arial" panose="020B0604020202020204" pitchFamily="34" charset="0"/>
              <a:cs typeface="+mn-ea"/>
              <a:sym typeface="Arial" panose="020B0604020202020204" pitchFamily="34" charset="0"/>
            </a:endParaRPr>
          </a:p>
        </p:txBody>
      </p:sp>
      <p:grpSp>
        <p:nvGrpSpPr>
          <p:cNvPr id="38" name="组合 37">
            <a:extLst>
              <a:ext uri="{FF2B5EF4-FFF2-40B4-BE49-F238E27FC236}">
                <a16:creationId xmlns:a16="http://schemas.microsoft.com/office/drawing/2014/main" id="{FE78EAFA-EEF7-48F7-4BFF-D6569154548A}"/>
              </a:ext>
            </a:extLst>
          </p:cNvPr>
          <p:cNvGrpSpPr/>
          <p:nvPr/>
        </p:nvGrpSpPr>
        <p:grpSpPr>
          <a:xfrm>
            <a:off x="2308043" y="480388"/>
            <a:ext cx="4549341" cy="0"/>
            <a:chOff x="4615664" y="960506"/>
            <a:chExt cx="9102718" cy="0"/>
          </a:xfrm>
        </p:grpSpPr>
        <p:cxnSp>
          <p:nvCxnSpPr>
            <p:cNvPr id="41" name="321">
              <a:extLst>
                <a:ext uri="{FF2B5EF4-FFF2-40B4-BE49-F238E27FC236}">
                  <a16:creationId xmlns:a16="http://schemas.microsoft.com/office/drawing/2014/main" id="{A60DA51C-9564-C97F-6DAF-4B1AEB5D6D3F}"/>
                </a:ext>
              </a:extLst>
            </p:cNvPr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3 22">
              <a:extLst>
                <a:ext uri="{FF2B5EF4-FFF2-40B4-BE49-F238E27FC236}">
                  <a16:creationId xmlns:a16="http://schemas.microsoft.com/office/drawing/2014/main" id="{3289D8A1-A8FC-0A15-8340-3D1AEF1813EB}"/>
                </a:ext>
              </a:extLst>
            </p:cNvPr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35">
            <a:extLst>
              <a:ext uri="{FF2B5EF4-FFF2-40B4-BE49-F238E27FC236}">
                <a16:creationId xmlns:a16="http://schemas.microsoft.com/office/drawing/2014/main" id="{CFE7E15E-4563-3B3F-7E97-3C190C00228A}"/>
              </a:ext>
            </a:extLst>
          </p:cNvPr>
          <p:cNvSpPr txBox="1"/>
          <p:nvPr/>
        </p:nvSpPr>
        <p:spPr>
          <a:xfrm>
            <a:off x="2057400" y="869596"/>
            <a:ext cx="4705134" cy="43704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组长兼讲者：</a:t>
            </a:r>
            <a:r>
              <a:rPr lang="zh-CN" altLang="zh-CN" sz="32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姚世伟</a:t>
            </a:r>
            <a:endParaRPr lang="zh-CN" altLang="zh-CN" sz="3200" kern="1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代码小组：</a:t>
            </a:r>
            <a:r>
              <a:rPr lang="zh-CN" altLang="zh-CN" sz="28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王智</a:t>
            </a:r>
            <a:r>
              <a:rPr lang="en-US" altLang="zh-CN" sz="28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 </a:t>
            </a:r>
            <a:r>
              <a:rPr lang="zh-CN" altLang="zh-CN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梁涛宇</a:t>
            </a:r>
            <a:r>
              <a:rPr lang="en-US" altLang="zh-CN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altLang="zh-CN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吴柏</a:t>
            </a:r>
            <a:endParaRPr lang="en-US" altLang="zh-CN" sz="2800" kern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  <a:cs typeface="Times New Roman" panose="02020603050405020304" pitchFamily="18" charset="0"/>
              </a:rPr>
              <a:t>拍摄小组：</a:t>
            </a:r>
            <a:r>
              <a:rPr lang="zh-CN" altLang="zh-CN" sz="28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李子菡</a:t>
            </a:r>
            <a:r>
              <a:rPr lang="en-US" altLang="zh-CN" sz="28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 </a:t>
            </a:r>
            <a:r>
              <a:rPr lang="zh-CN" altLang="zh-CN" sz="28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谢欣竹</a:t>
            </a:r>
            <a:endParaRPr lang="en-US" altLang="zh-CN" sz="2800" kern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  <a:cs typeface="Times New Roman" panose="02020603050405020304" pitchFamily="18" charset="0"/>
              </a:rPr>
              <a:t>PPT</a:t>
            </a:r>
            <a:r>
              <a:rPr lang="zh-CN" altLang="en-US" sz="28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  <a:cs typeface="Times New Roman" panose="02020603050405020304" pitchFamily="18" charset="0"/>
              </a:rPr>
              <a:t>制作者：</a:t>
            </a:r>
            <a:r>
              <a:rPr lang="zh-CN" altLang="zh-CN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刘美美</a:t>
            </a:r>
            <a:endParaRPr lang="en-US" altLang="zh-CN" sz="2800" kern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kern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  <a:cs typeface="Times New Roman" panose="02020603050405020304" pitchFamily="18" charset="0"/>
              </a:rPr>
              <a:t>答辩对峙者：杨瑞澄</a:t>
            </a:r>
            <a:endParaRPr lang="zh-CN" altLang="zh-CN" sz="2800" kern="1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  <a:cs typeface="Times New Roman" panose="02020603050405020304" pitchFamily="18" charset="0"/>
            </a:endParaRPr>
          </a:p>
          <a:p>
            <a:endParaRPr lang="zh-CN" altLang="zh-CN" sz="24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zh-CN" sz="2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2684812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文本框 66"/>
          <p:cNvSpPr txBox="1"/>
          <p:nvPr>
            <p:custDataLst>
              <p:tags r:id="rId1"/>
            </p:custDataLst>
          </p:nvPr>
        </p:nvSpPr>
        <p:spPr>
          <a:xfrm>
            <a:off x="1380379" y="2076877"/>
            <a:ext cx="639948" cy="2990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en-US" altLang="zh-CN" sz="1350" b="1" dirty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1</a:t>
            </a:r>
            <a:endParaRPr lang="zh-CN" altLang="en-US" sz="1350" b="1" dirty="0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4020895" y="669541"/>
            <a:ext cx="1090260" cy="198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Internet Of Things</a:t>
            </a:r>
          </a:p>
        </p:txBody>
      </p:sp>
      <p:sp>
        <p:nvSpPr>
          <p:cNvPr id="30" name="文本框 29"/>
          <p:cNvSpPr txBox="1"/>
          <p:nvPr/>
        </p:nvSpPr>
        <p:spPr>
          <a:xfrm>
            <a:off x="2931714" y="238441"/>
            <a:ext cx="326862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sz="2400" b="1" dirty="0">
                <a:solidFill>
                  <a:srgbClr val="2F414B"/>
                </a:solidFill>
                <a:latin typeface="Arial" panose="020B0604020202020204" pitchFamily="34" charset="0"/>
                <a:cs typeface="+mn-ea"/>
                <a:sym typeface="Arial" panose="020B0604020202020204" pitchFamily="34" charset="0"/>
              </a:rPr>
              <a:t>目录</a:t>
            </a:r>
          </a:p>
        </p:txBody>
      </p:sp>
      <p:cxnSp>
        <p:nvCxnSpPr>
          <p:cNvPr id="33" name="3 22"/>
          <p:cNvCxnSpPr/>
          <p:nvPr/>
        </p:nvCxnSpPr>
        <p:spPr bwMode="auto">
          <a:xfrm flipH="1">
            <a:off x="4991735" y="480695"/>
            <a:ext cx="657225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椭圆 1"/>
          <p:cNvSpPr/>
          <p:nvPr>
            <p:custDataLst>
              <p:tags r:id="rId2"/>
            </p:custDataLst>
          </p:nvPr>
        </p:nvSpPr>
        <p:spPr>
          <a:xfrm>
            <a:off x="3091815" y="1247140"/>
            <a:ext cx="640080" cy="624840"/>
          </a:xfrm>
          <a:prstGeom prst="ellipse">
            <a:avLst/>
          </a:prstGeom>
          <a:solidFill>
            <a:srgbClr val="002461"/>
          </a:solidFill>
          <a:ln>
            <a:solidFill>
              <a:srgbClr val="00246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" name="3 22"/>
          <p:cNvCxnSpPr/>
          <p:nvPr/>
        </p:nvCxnSpPr>
        <p:spPr bwMode="auto">
          <a:xfrm flipH="1">
            <a:off x="3505200" y="480695"/>
            <a:ext cx="657225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椭圆 3"/>
          <p:cNvSpPr/>
          <p:nvPr>
            <p:custDataLst>
              <p:tags r:id="rId3"/>
            </p:custDataLst>
          </p:nvPr>
        </p:nvSpPr>
        <p:spPr>
          <a:xfrm>
            <a:off x="3091815" y="2161540"/>
            <a:ext cx="640080" cy="624840"/>
          </a:xfrm>
          <a:prstGeom prst="ellipse">
            <a:avLst/>
          </a:prstGeom>
          <a:solidFill>
            <a:srgbClr val="002461"/>
          </a:solidFill>
          <a:ln>
            <a:solidFill>
              <a:srgbClr val="00246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4"/>
            </p:custDataLst>
          </p:nvPr>
        </p:nvSpPr>
        <p:spPr>
          <a:xfrm>
            <a:off x="3091815" y="3075940"/>
            <a:ext cx="640080" cy="624840"/>
          </a:xfrm>
          <a:prstGeom prst="ellipse">
            <a:avLst/>
          </a:prstGeom>
          <a:solidFill>
            <a:srgbClr val="002461"/>
          </a:solidFill>
          <a:ln>
            <a:solidFill>
              <a:srgbClr val="00246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椭圆 5"/>
          <p:cNvSpPr/>
          <p:nvPr>
            <p:custDataLst>
              <p:tags r:id="rId5"/>
            </p:custDataLst>
          </p:nvPr>
        </p:nvSpPr>
        <p:spPr>
          <a:xfrm>
            <a:off x="3091815" y="3990340"/>
            <a:ext cx="640080" cy="624840"/>
          </a:xfrm>
          <a:prstGeom prst="ellipse">
            <a:avLst/>
          </a:prstGeom>
          <a:solidFill>
            <a:srgbClr val="002461"/>
          </a:solidFill>
          <a:ln>
            <a:solidFill>
              <a:srgbClr val="00246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3200400" y="1399540"/>
            <a:ext cx="4222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3200400" y="2301240"/>
            <a:ext cx="4222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3200400" y="3202940"/>
            <a:ext cx="4222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3200400" y="4121150"/>
            <a:ext cx="4222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3962400" y="1388110"/>
            <a:ext cx="45307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/>
              <a:t>项目背景与设计目标</a:t>
            </a: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3962400" y="3230245"/>
            <a:ext cx="29241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/>
              <a:t>系统整体架构</a:t>
            </a: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3962400" y="2299335"/>
            <a:ext cx="272986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/>
              <a:t>核心硬件与技术支撑</a:t>
            </a: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3962400" y="4130040"/>
            <a:ext cx="23463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/>
              <a:t>总结与感悟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699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/>
          <p:nvPr/>
        </p:nvSpPr>
        <p:spPr>
          <a:xfrm>
            <a:off x="571500" y="1238250"/>
            <a:ext cx="3905250" cy="28575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zh-CN" b="1" i="0" u="none" strike="noStrike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Noto Sans SC" panose="020B0200000000000000" charset="-122"/>
              </a:rPr>
              <a:t>▍</a:t>
            </a:r>
            <a:r>
              <a:rPr lang="en-US" altLang="zh-CN" b="1" i="0" u="none" strike="noStrike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Noto Sans SC" panose="020B0200000000000000" charset="-122"/>
              </a:rPr>
              <a:t> </a:t>
            </a:r>
            <a:r>
              <a:rPr lang="zh-CN" b="1" i="0" u="none" strike="noStrike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Noto Sans SC" panose="020B0200000000000000" charset="-122"/>
              </a:rPr>
              <a:t>现存痛点与挑战</a:t>
            </a:r>
            <a:endParaRPr lang="en-US" sz="825" dirty="0"/>
          </a:p>
        </p:txBody>
      </p:sp>
      <p:sp>
        <p:nvSpPr>
          <p:cNvPr id="5" name="AutoShape 5"/>
          <p:cNvSpPr/>
          <p:nvPr>
            <p:custDataLst>
              <p:tags r:id="rId1"/>
            </p:custDataLst>
          </p:nvPr>
        </p:nvSpPr>
        <p:spPr>
          <a:xfrm>
            <a:off x="571500" y="1714500"/>
            <a:ext cx="1905000" cy="1333500"/>
          </a:xfrm>
          <a:prstGeom prst="roundRect">
            <a:avLst>
              <a:gd name="adj" fmla="val 0"/>
            </a:avLst>
          </a:prstGeom>
          <a:solidFill>
            <a:srgbClr val="FFFFFF">
              <a:alpha val="50000"/>
            </a:srgbClr>
          </a:solidFill>
          <a:ln w="12700" cap="flat" cmpd="sng">
            <a:solidFill>
              <a:srgbClr val="002461">
                <a:alpha val="30000"/>
              </a:srgbClr>
            </a:solidFill>
            <a:prstDash val="solid"/>
            <a:round/>
          </a:ln>
        </p:spPr>
        <p:txBody>
          <a:bodyPr vert="horz" wrap="square" lIns="47625" tIns="47625" rIns="47625" bIns="47625" rtlCol="0" anchor="ctr"/>
          <a:lstStyle/>
          <a:p>
            <a:pPr algn="ctr">
              <a:defRPr/>
            </a:pPr>
            <a:endParaRPr sz="1350"/>
          </a:p>
        </p:txBody>
      </p:sp>
      <p:pic>
        <p:nvPicPr>
          <p:cNvPr id="6" name="Picture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/>
          <a:stretch>
            <a:fillRect/>
          </a:stretch>
        </p:blipFill>
        <p:spPr>
          <a:xfrm>
            <a:off x="714375" y="1857375"/>
            <a:ext cx="228600" cy="228600"/>
          </a:xfrm>
          <a:prstGeom prst="rect">
            <a:avLst/>
          </a:prstGeom>
        </p:spPr>
      </p:pic>
      <p:sp>
        <p:nvSpPr>
          <p:cNvPr id="7" name="AutoShape 7"/>
          <p:cNvSpPr/>
          <p:nvPr>
            <p:custDataLst>
              <p:tags r:id="rId3"/>
            </p:custDataLst>
          </p:nvPr>
        </p:nvSpPr>
        <p:spPr>
          <a:xfrm>
            <a:off x="1000125" y="1857375"/>
            <a:ext cx="142875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374151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人工运维效率低</a:t>
            </a:r>
            <a:endParaRPr lang="en-US" sz="825"/>
          </a:p>
        </p:txBody>
      </p:sp>
      <p:sp>
        <p:nvSpPr>
          <p:cNvPr id="8" name="AutoShape 8"/>
          <p:cNvSpPr/>
          <p:nvPr>
            <p:custDataLst>
              <p:tags r:id="rId4"/>
            </p:custDataLst>
          </p:nvPr>
        </p:nvSpPr>
        <p:spPr>
          <a:xfrm>
            <a:off x="714375" y="2190750"/>
            <a:ext cx="1619250" cy="762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000"/>
              </a:lnSpc>
              <a:defRPr/>
            </a:pPr>
            <a:r>
              <a:rPr lang="en-US" sz="975" b="0" i="0" u="none" strike="noStrike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依赖人工巡检，响应滞后，难以覆盖全天候实时监控，突发状况无法及时处理。</a:t>
            </a:r>
            <a:endParaRPr lang="en-US" sz="825"/>
          </a:p>
        </p:txBody>
      </p:sp>
      <p:sp>
        <p:nvSpPr>
          <p:cNvPr id="9" name="AutoShape 9"/>
          <p:cNvSpPr/>
          <p:nvPr>
            <p:custDataLst>
              <p:tags r:id="rId5"/>
            </p:custDataLst>
          </p:nvPr>
        </p:nvSpPr>
        <p:spPr>
          <a:xfrm>
            <a:off x="2571750" y="1714500"/>
            <a:ext cx="1905000" cy="1333500"/>
          </a:xfrm>
          <a:prstGeom prst="roundRect">
            <a:avLst>
              <a:gd name="adj" fmla="val 0"/>
            </a:avLst>
          </a:prstGeom>
          <a:solidFill>
            <a:srgbClr val="FFFFFF">
              <a:alpha val="50000"/>
            </a:srgbClr>
          </a:solidFill>
          <a:ln w="12700" cap="flat" cmpd="sng">
            <a:solidFill>
              <a:srgbClr val="002461">
                <a:alpha val="30000"/>
              </a:srgbClr>
            </a:solidFill>
            <a:prstDash val="solid"/>
            <a:round/>
          </a:ln>
        </p:spPr>
        <p:txBody>
          <a:bodyPr vert="horz" wrap="square" lIns="47625" tIns="47625" rIns="47625" bIns="47625" rtlCol="0" anchor="ctr"/>
          <a:lstStyle/>
          <a:p>
            <a:pPr algn="ctr">
              <a:defRPr/>
            </a:pPr>
            <a:endParaRPr sz="1350"/>
          </a:p>
        </p:txBody>
      </p:sp>
      <p:pic>
        <p:nvPicPr>
          <p:cNvPr id="10" name="Picture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/>
          <a:stretch>
            <a:fillRect/>
          </a:stretch>
        </p:blipFill>
        <p:spPr>
          <a:xfrm>
            <a:off x="2714625" y="1857375"/>
            <a:ext cx="228600" cy="228600"/>
          </a:xfrm>
          <a:prstGeom prst="rect">
            <a:avLst/>
          </a:prstGeom>
        </p:spPr>
      </p:pic>
      <p:sp>
        <p:nvSpPr>
          <p:cNvPr id="11" name="AutoShape 11"/>
          <p:cNvSpPr/>
          <p:nvPr>
            <p:custDataLst>
              <p:tags r:id="rId7"/>
            </p:custDataLst>
          </p:nvPr>
        </p:nvSpPr>
        <p:spPr>
          <a:xfrm>
            <a:off x="3000375" y="1857375"/>
            <a:ext cx="142875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374151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能源浪费现象重</a:t>
            </a:r>
            <a:endParaRPr lang="en-US" sz="825"/>
          </a:p>
        </p:txBody>
      </p:sp>
      <p:sp>
        <p:nvSpPr>
          <p:cNvPr id="12" name="AutoShape 12"/>
          <p:cNvSpPr/>
          <p:nvPr>
            <p:custDataLst>
              <p:tags r:id="rId8"/>
            </p:custDataLst>
          </p:nvPr>
        </p:nvSpPr>
        <p:spPr>
          <a:xfrm>
            <a:off x="2714625" y="2190750"/>
            <a:ext cx="1619250" cy="762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000"/>
              </a:lnSpc>
              <a:defRPr/>
            </a:pPr>
            <a:r>
              <a:rPr lang="en-US" sz="975" b="0" i="0" u="none" strike="noStrike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人员离岗后设备常忘关，造成不必要的电力消耗，长期积累导致运营成本攀升。</a:t>
            </a:r>
            <a:endParaRPr lang="en-US" sz="825"/>
          </a:p>
        </p:txBody>
      </p:sp>
      <p:sp>
        <p:nvSpPr>
          <p:cNvPr id="13" name="AutoShape 13"/>
          <p:cNvSpPr/>
          <p:nvPr>
            <p:custDataLst>
              <p:tags r:id="rId9"/>
            </p:custDataLst>
          </p:nvPr>
        </p:nvSpPr>
        <p:spPr>
          <a:xfrm>
            <a:off x="571500" y="3190875"/>
            <a:ext cx="3923665" cy="1333500"/>
          </a:xfrm>
          <a:prstGeom prst="roundRect">
            <a:avLst>
              <a:gd name="adj" fmla="val 0"/>
            </a:avLst>
          </a:prstGeom>
          <a:solidFill>
            <a:srgbClr val="FFFFFF">
              <a:alpha val="50000"/>
            </a:srgbClr>
          </a:solidFill>
          <a:ln w="12700" cap="flat" cmpd="sng">
            <a:solidFill>
              <a:srgbClr val="002461">
                <a:alpha val="30000"/>
              </a:srgbClr>
            </a:solidFill>
            <a:prstDash val="solid"/>
            <a:round/>
          </a:ln>
        </p:spPr>
        <p:txBody>
          <a:bodyPr vert="horz" wrap="square" lIns="47625" tIns="47625" rIns="47625" bIns="47625" rtlCol="0" anchor="ctr"/>
          <a:lstStyle/>
          <a:p>
            <a:pPr algn="ctr">
              <a:defRPr/>
            </a:pPr>
            <a:endParaRPr sz="1350"/>
          </a:p>
        </p:txBody>
      </p:sp>
      <p:pic>
        <p:nvPicPr>
          <p:cNvPr id="14" name="Picture 14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/>
          <a:stretch>
            <a:fillRect/>
          </a:stretch>
        </p:blipFill>
        <p:spPr>
          <a:xfrm>
            <a:off x="714375" y="3333750"/>
            <a:ext cx="228600" cy="228600"/>
          </a:xfrm>
          <a:prstGeom prst="rect">
            <a:avLst/>
          </a:prstGeom>
        </p:spPr>
      </p:pic>
      <p:sp>
        <p:nvSpPr>
          <p:cNvPr id="15" name="AutoShape 15"/>
          <p:cNvSpPr/>
          <p:nvPr>
            <p:custDataLst>
              <p:tags r:id="rId11"/>
            </p:custDataLst>
          </p:nvPr>
        </p:nvSpPr>
        <p:spPr>
          <a:xfrm>
            <a:off x="1000125" y="3333750"/>
            <a:ext cx="142875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374151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安防预警有盲区</a:t>
            </a:r>
            <a:endParaRPr lang="en-US" sz="825"/>
          </a:p>
        </p:txBody>
      </p:sp>
      <p:sp>
        <p:nvSpPr>
          <p:cNvPr id="16" name="AutoShape 16"/>
          <p:cNvSpPr/>
          <p:nvPr>
            <p:custDataLst>
              <p:tags r:id="rId12"/>
            </p:custDataLst>
          </p:nvPr>
        </p:nvSpPr>
        <p:spPr>
          <a:xfrm>
            <a:off x="714375" y="3667125"/>
            <a:ext cx="3638550" cy="762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000"/>
              </a:lnSpc>
              <a:defRPr/>
            </a:pPr>
            <a:r>
              <a:rPr lang="en-US" sz="975" b="0" i="0" u="none" strike="noStrike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传统监控存在视野死角，异常情况发现滞后，无法做到事前预警与及时干预。</a:t>
            </a:r>
            <a:endParaRPr lang="en-US" sz="825"/>
          </a:p>
        </p:txBody>
      </p:sp>
      <p:sp>
        <p:nvSpPr>
          <p:cNvPr id="21" name="AutoShape 21"/>
          <p:cNvSpPr/>
          <p:nvPr/>
        </p:nvSpPr>
        <p:spPr>
          <a:xfrm>
            <a:off x="4667250" y="1238250"/>
            <a:ext cx="3905250" cy="28575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zh-CN" b="1" i="0" u="none" strike="noStrike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Noto Sans SC" panose="020B0200000000000000" charset="-122"/>
              </a:rPr>
              <a:t>▍</a:t>
            </a:r>
            <a:r>
              <a:rPr lang="en-US" altLang="zh-CN" b="1" i="0" u="none" strike="noStrike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Noto Sans SC" panose="020B0200000000000000" charset="-122"/>
              </a:rPr>
              <a:t> </a:t>
            </a:r>
            <a:r>
              <a:rPr lang="zh-CN" b="1" i="0" u="none" strike="noStrike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Noto Sans SC" panose="020B0200000000000000" charset="-122"/>
              </a:rPr>
              <a:t>核心设计目标</a:t>
            </a:r>
            <a:endParaRPr lang="zh-CN" b="1" dirty="0">
              <a:solidFill>
                <a:srgbClr val="2F414B"/>
              </a:solidFill>
              <a:latin typeface="Arial" panose="020B0604020202020204" pitchFamily="34" charset="0"/>
              <a:ea typeface="微软雅黑" panose="020B0503020204020204" pitchFamily="34" charset="-122"/>
              <a:cs typeface="+mn-ea"/>
            </a:endParaRPr>
          </a:p>
        </p:txBody>
      </p:sp>
      <p:pic>
        <p:nvPicPr>
          <p:cNvPr id="23" name="Picture 23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/>
          <a:stretch>
            <a:fillRect/>
          </a:stretch>
        </p:blipFill>
        <p:spPr>
          <a:xfrm>
            <a:off x="4810125" y="1857375"/>
            <a:ext cx="228600" cy="228600"/>
          </a:xfrm>
          <a:prstGeom prst="rect">
            <a:avLst/>
          </a:prstGeom>
        </p:spPr>
      </p:pic>
      <p:sp>
        <p:nvSpPr>
          <p:cNvPr id="26" name="AutoShape 26"/>
          <p:cNvSpPr/>
          <p:nvPr>
            <p:custDataLst>
              <p:tags r:id="rId14"/>
            </p:custDataLst>
          </p:nvPr>
        </p:nvSpPr>
        <p:spPr>
          <a:xfrm>
            <a:off x="6667500" y="1714500"/>
            <a:ext cx="1905000" cy="1333500"/>
          </a:xfrm>
          <a:prstGeom prst="roundRect">
            <a:avLst>
              <a:gd name="adj" fmla="val 0"/>
            </a:avLst>
          </a:prstGeom>
          <a:solidFill>
            <a:srgbClr val="FFFFFF">
              <a:alpha val="50000"/>
            </a:srgbClr>
          </a:solidFill>
          <a:ln w="12700" cap="flat" cmpd="sng">
            <a:solidFill>
              <a:srgbClr val="002461">
                <a:alpha val="30000"/>
              </a:srgbClr>
            </a:solidFill>
            <a:prstDash val="solid"/>
            <a:round/>
          </a:ln>
        </p:spPr>
        <p:txBody>
          <a:bodyPr vert="horz" wrap="square" lIns="47625" tIns="47625" rIns="47625" bIns="47625" rtlCol="0" anchor="ctr"/>
          <a:lstStyle/>
          <a:p>
            <a:pPr algn="ctr">
              <a:defRPr/>
            </a:pPr>
            <a:endParaRPr sz="1350"/>
          </a:p>
        </p:txBody>
      </p:sp>
      <p:pic>
        <p:nvPicPr>
          <p:cNvPr id="27" name="Picture 27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/>
          <a:stretch>
            <a:fillRect/>
          </a:stretch>
        </p:blipFill>
        <p:spPr>
          <a:xfrm>
            <a:off x="6810375" y="1857375"/>
            <a:ext cx="228600" cy="228600"/>
          </a:xfrm>
          <a:prstGeom prst="rect">
            <a:avLst/>
          </a:prstGeom>
        </p:spPr>
      </p:pic>
      <p:sp>
        <p:nvSpPr>
          <p:cNvPr id="28" name="AutoShape 28"/>
          <p:cNvSpPr/>
          <p:nvPr>
            <p:custDataLst>
              <p:tags r:id="rId16"/>
            </p:custDataLst>
          </p:nvPr>
        </p:nvSpPr>
        <p:spPr>
          <a:xfrm>
            <a:off x="7096125" y="1857375"/>
            <a:ext cx="142875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374151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低成本易落地</a:t>
            </a:r>
            <a:endParaRPr lang="en-US" sz="825"/>
          </a:p>
        </p:txBody>
      </p:sp>
      <p:sp>
        <p:nvSpPr>
          <p:cNvPr id="29" name="AutoShape 29"/>
          <p:cNvSpPr/>
          <p:nvPr>
            <p:custDataLst>
              <p:tags r:id="rId17"/>
            </p:custDataLst>
          </p:nvPr>
        </p:nvSpPr>
        <p:spPr>
          <a:xfrm>
            <a:off x="6810375" y="2190750"/>
            <a:ext cx="1619250" cy="762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000"/>
              </a:lnSpc>
              <a:defRPr/>
            </a:pPr>
            <a:r>
              <a:rPr lang="en-US" sz="975" b="0" i="0" u="none" strike="noStrike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基于开源Arduino平台与通用传感器搭建，硬件成本低，易于批量部署与推广。</a:t>
            </a:r>
            <a:endParaRPr lang="en-US" sz="825"/>
          </a:p>
        </p:txBody>
      </p:sp>
      <p:sp>
        <p:nvSpPr>
          <p:cNvPr id="30" name="AutoShape 30"/>
          <p:cNvSpPr/>
          <p:nvPr>
            <p:custDataLst>
              <p:tags r:id="rId18"/>
            </p:custDataLst>
          </p:nvPr>
        </p:nvSpPr>
        <p:spPr>
          <a:xfrm>
            <a:off x="4690745" y="1714500"/>
            <a:ext cx="1905000" cy="1333500"/>
          </a:xfrm>
          <a:prstGeom prst="roundRect">
            <a:avLst>
              <a:gd name="adj" fmla="val 0"/>
            </a:avLst>
          </a:prstGeom>
          <a:solidFill>
            <a:srgbClr val="FFFFFF">
              <a:alpha val="50000"/>
            </a:srgbClr>
          </a:solidFill>
          <a:ln w="12700" cap="flat" cmpd="sng">
            <a:solidFill>
              <a:srgbClr val="002461">
                <a:alpha val="30000"/>
              </a:srgbClr>
            </a:solidFill>
            <a:prstDash val="solid"/>
            <a:round/>
          </a:ln>
        </p:spPr>
        <p:txBody>
          <a:bodyPr vert="horz" wrap="square" lIns="47625" tIns="47625" rIns="47625" bIns="47625" rtlCol="0" anchor="ctr"/>
          <a:lstStyle/>
          <a:p>
            <a:pPr algn="ctr">
              <a:defRPr/>
            </a:pPr>
            <a:endParaRPr sz="1350"/>
          </a:p>
        </p:txBody>
      </p:sp>
      <p:pic>
        <p:nvPicPr>
          <p:cNvPr id="31" name="Picture 31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/>
          <a:stretch>
            <a:fillRect/>
          </a:stretch>
        </p:blipFill>
        <p:spPr>
          <a:xfrm>
            <a:off x="4833620" y="1857375"/>
            <a:ext cx="228600" cy="228600"/>
          </a:xfrm>
          <a:prstGeom prst="rect">
            <a:avLst/>
          </a:prstGeom>
        </p:spPr>
      </p:pic>
      <p:sp>
        <p:nvSpPr>
          <p:cNvPr id="32" name="AutoShape 32"/>
          <p:cNvSpPr/>
          <p:nvPr>
            <p:custDataLst>
              <p:tags r:id="rId20"/>
            </p:custDataLst>
          </p:nvPr>
        </p:nvSpPr>
        <p:spPr>
          <a:xfrm>
            <a:off x="5119370" y="1857375"/>
            <a:ext cx="142875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374151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自动化闭环管理</a:t>
            </a:r>
            <a:endParaRPr lang="en-US" sz="825"/>
          </a:p>
        </p:txBody>
      </p:sp>
      <p:sp>
        <p:nvSpPr>
          <p:cNvPr id="33" name="AutoShape 33"/>
          <p:cNvSpPr/>
          <p:nvPr>
            <p:custDataLst>
              <p:tags r:id="rId21"/>
            </p:custDataLst>
          </p:nvPr>
        </p:nvSpPr>
        <p:spPr>
          <a:xfrm>
            <a:off x="4833620" y="2190750"/>
            <a:ext cx="1619250" cy="762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000"/>
              </a:lnSpc>
              <a:defRPr/>
            </a:pPr>
            <a:r>
              <a:rPr lang="en-US" sz="975" b="0" i="0" u="none" strike="noStrike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实现从环境感知、智能算法决策到设备自动执行的全流程闭环，无需人工干预。</a:t>
            </a:r>
            <a:endParaRPr lang="en-US" sz="825"/>
          </a:p>
        </p:txBody>
      </p:sp>
      <p:sp>
        <p:nvSpPr>
          <p:cNvPr id="2" name="矩形 1"/>
          <p:cNvSpPr/>
          <p:nvPr/>
        </p:nvSpPr>
        <p:spPr>
          <a:xfrm>
            <a:off x="4020895" y="669541"/>
            <a:ext cx="1090260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Internet Of Things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931714" y="238441"/>
            <a:ext cx="326862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sz="2400" b="1" dirty="0">
                <a:solidFill>
                  <a:srgbClr val="2F414B"/>
                </a:solidFill>
                <a:latin typeface="Arial" panose="020B0604020202020204" pitchFamily="34" charset="0"/>
                <a:cs typeface="+mn-ea"/>
                <a:sym typeface="Arial" panose="020B0604020202020204" pitchFamily="34" charset="0"/>
              </a:rPr>
              <a:t>项目背景与设计目标</a:t>
            </a:r>
          </a:p>
        </p:txBody>
      </p:sp>
      <p:grpSp>
        <p:nvGrpSpPr>
          <p:cNvPr id="38" name="组合 37"/>
          <p:cNvGrpSpPr/>
          <p:nvPr/>
        </p:nvGrpSpPr>
        <p:grpSpPr>
          <a:xfrm>
            <a:off x="2308043" y="480388"/>
            <a:ext cx="4549341" cy="0"/>
            <a:chOff x="4615664" y="960506"/>
            <a:chExt cx="9102718" cy="0"/>
          </a:xfrm>
        </p:grpSpPr>
        <p:cxnSp>
          <p:nvCxnSpPr>
            <p:cNvPr id="41" name="3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3 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/>
          <p:cNvSpPr/>
          <p:nvPr/>
        </p:nvSpPr>
        <p:spPr>
          <a:xfrm>
            <a:off x="782232" y="1885950"/>
            <a:ext cx="1785817" cy="2016246"/>
          </a:xfrm>
          <a:prstGeom prst="rect">
            <a:avLst/>
          </a:prstGeom>
          <a:solidFill>
            <a:srgbClr val="4271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600" b="1" dirty="0">
                <a:cs typeface="+mn-ea"/>
                <a:sym typeface="+mn-lt"/>
              </a:rPr>
              <a:t>Arduino Uno </a:t>
            </a:r>
            <a:r>
              <a:rPr lang="zh-CN" altLang="en-US" sz="1600" b="1" dirty="0">
                <a:cs typeface="+mn-ea"/>
                <a:sym typeface="+mn-lt"/>
              </a:rPr>
              <a:t>开发板</a:t>
            </a:r>
          </a:p>
        </p:txBody>
      </p:sp>
      <p:sp>
        <p:nvSpPr>
          <p:cNvPr id="55" name="Down Arrow Callout 54"/>
          <p:cNvSpPr/>
          <p:nvPr/>
        </p:nvSpPr>
        <p:spPr>
          <a:xfrm>
            <a:off x="782232" y="1367488"/>
            <a:ext cx="1785817" cy="748891"/>
          </a:xfrm>
          <a:prstGeom prst="downArrowCallout">
            <a:avLst>
              <a:gd name="adj1" fmla="val 50000"/>
              <a:gd name="adj2" fmla="val 25000"/>
              <a:gd name="adj3" fmla="val 25000"/>
              <a:gd name="adj4" fmla="val 75000"/>
            </a:avLst>
          </a:prstGeom>
          <a:solidFill>
            <a:srgbClr val="002461"/>
          </a:solidFill>
          <a:ln w="28575" cap="flat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825" b="1" dirty="0">
                <a:solidFill>
                  <a:schemeClr val="bg1"/>
                </a:solidFill>
                <a:cs typeface="+mn-ea"/>
                <a:sym typeface="+mn-lt"/>
              </a:rPr>
              <a:t>主控单元</a:t>
            </a:r>
            <a:endParaRPr lang="en-US" sz="825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62" name="Rectangle 61"/>
          <p:cNvSpPr/>
          <p:nvPr/>
        </p:nvSpPr>
        <p:spPr>
          <a:xfrm>
            <a:off x="2715521" y="1885950"/>
            <a:ext cx="1785817" cy="2016246"/>
          </a:xfrm>
          <a:prstGeom prst="rect">
            <a:avLst/>
          </a:prstGeom>
          <a:solidFill>
            <a:srgbClr val="0024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1200" b="1" dirty="0">
                <a:cs typeface="+mn-ea"/>
                <a:sym typeface="+mn-lt"/>
              </a:rPr>
              <a:t>人体红外传感器、光照强度传感器、温湿度传感器、火焰传感器</a:t>
            </a:r>
          </a:p>
          <a:p>
            <a:pPr algn="ctr"/>
            <a:r>
              <a:rPr lang="zh-CN" altLang="en-US" sz="1200" b="1" dirty="0">
                <a:cs typeface="+mn-ea"/>
                <a:sym typeface="+mn-lt"/>
              </a:rPr>
              <a:t>水位传感器、土壤湿度传感器、时钟模块、语音识别模块</a:t>
            </a:r>
          </a:p>
        </p:txBody>
      </p:sp>
      <p:sp>
        <p:nvSpPr>
          <p:cNvPr id="63" name="Down Arrow Callout 62"/>
          <p:cNvSpPr/>
          <p:nvPr/>
        </p:nvSpPr>
        <p:spPr>
          <a:xfrm>
            <a:off x="2715521" y="1367488"/>
            <a:ext cx="1785817" cy="748891"/>
          </a:xfrm>
          <a:prstGeom prst="downArrowCallout">
            <a:avLst>
              <a:gd name="adj1" fmla="val 50000"/>
              <a:gd name="adj2" fmla="val 25000"/>
              <a:gd name="adj3" fmla="val 25000"/>
              <a:gd name="adj4" fmla="val 75000"/>
            </a:avLst>
          </a:prstGeom>
          <a:solidFill>
            <a:srgbClr val="427194"/>
          </a:solidFill>
          <a:ln w="22225" cap="flat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825" b="1" dirty="0">
                <a:solidFill>
                  <a:schemeClr val="bg1"/>
                </a:solidFill>
                <a:cs typeface="+mn-ea"/>
                <a:sym typeface="+mn-lt"/>
              </a:rPr>
              <a:t>感知层（对应所学传感器实验）</a:t>
            </a:r>
            <a:endParaRPr lang="en-US" sz="825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4648810" y="1885950"/>
            <a:ext cx="1785817" cy="2016246"/>
          </a:xfrm>
          <a:prstGeom prst="rect">
            <a:avLst/>
          </a:prstGeom>
          <a:solidFill>
            <a:srgbClr val="4271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200" b="1" dirty="0">
                <a:cs typeface="+mn-ea"/>
                <a:sym typeface="+mn-lt"/>
              </a:rPr>
              <a:t>LED </a:t>
            </a:r>
            <a:r>
              <a:rPr lang="zh-CN" altLang="en-US" sz="1200" b="1" dirty="0">
                <a:cs typeface="+mn-ea"/>
                <a:sym typeface="+mn-lt"/>
              </a:rPr>
              <a:t>灯、无源蜂鸣器、继电器模块（控制风扇 / 水泵）</a:t>
            </a:r>
          </a:p>
        </p:txBody>
      </p:sp>
      <p:sp>
        <p:nvSpPr>
          <p:cNvPr id="68" name="Down Arrow Callout 67"/>
          <p:cNvSpPr/>
          <p:nvPr/>
        </p:nvSpPr>
        <p:spPr>
          <a:xfrm>
            <a:off x="4648810" y="1367488"/>
            <a:ext cx="1785817" cy="748891"/>
          </a:xfrm>
          <a:prstGeom prst="downArrowCallout">
            <a:avLst>
              <a:gd name="adj1" fmla="val 50000"/>
              <a:gd name="adj2" fmla="val 25000"/>
              <a:gd name="adj3" fmla="val 25000"/>
              <a:gd name="adj4" fmla="val 75000"/>
            </a:avLst>
          </a:prstGeom>
          <a:solidFill>
            <a:srgbClr val="002461"/>
          </a:solidFill>
          <a:ln w="22225" cap="flat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825" b="1" dirty="0">
                <a:solidFill>
                  <a:schemeClr val="bg1"/>
                </a:solidFill>
                <a:cs typeface="+mn-ea"/>
                <a:sym typeface="+mn-lt"/>
              </a:rPr>
              <a:t>执行层（对应所学执行器实验）</a:t>
            </a:r>
          </a:p>
        </p:txBody>
      </p:sp>
      <p:sp>
        <p:nvSpPr>
          <p:cNvPr id="72" name="Rectangle 71"/>
          <p:cNvSpPr/>
          <p:nvPr/>
        </p:nvSpPr>
        <p:spPr>
          <a:xfrm>
            <a:off x="6582100" y="1885950"/>
            <a:ext cx="1785817" cy="2016246"/>
          </a:xfrm>
          <a:prstGeom prst="rect">
            <a:avLst/>
          </a:prstGeom>
          <a:solidFill>
            <a:srgbClr val="0024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1200" b="1" dirty="0">
                <a:cs typeface="+mn-ea"/>
                <a:sym typeface="+mn-lt"/>
              </a:rPr>
              <a:t>基于标准 </a:t>
            </a:r>
            <a:r>
              <a:rPr lang="en-US" altLang="zh-CN" sz="1200" b="1" dirty="0">
                <a:cs typeface="+mn-ea"/>
                <a:sym typeface="+mn-lt"/>
              </a:rPr>
              <a:t>Arduino </a:t>
            </a:r>
            <a:r>
              <a:rPr lang="zh-CN" altLang="en-US" sz="1200" b="1" dirty="0">
                <a:cs typeface="+mn-ea"/>
                <a:sym typeface="+mn-lt"/>
              </a:rPr>
              <a:t>语法，复用传感器基础驱动逻辑</a:t>
            </a:r>
          </a:p>
        </p:txBody>
      </p:sp>
      <p:sp>
        <p:nvSpPr>
          <p:cNvPr id="73" name="Down Arrow Callout 72"/>
          <p:cNvSpPr/>
          <p:nvPr/>
        </p:nvSpPr>
        <p:spPr>
          <a:xfrm>
            <a:off x="6582100" y="1367488"/>
            <a:ext cx="1785817" cy="748891"/>
          </a:xfrm>
          <a:prstGeom prst="downArrowCallout">
            <a:avLst>
              <a:gd name="adj1" fmla="val 50000"/>
              <a:gd name="adj2" fmla="val 25000"/>
              <a:gd name="adj3" fmla="val 25000"/>
              <a:gd name="adj4" fmla="val 75000"/>
            </a:avLst>
          </a:prstGeom>
          <a:solidFill>
            <a:srgbClr val="427194"/>
          </a:solidFill>
          <a:ln w="22225" cap="flat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825" b="1" dirty="0">
                <a:solidFill>
                  <a:schemeClr val="bg1"/>
                </a:solidFill>
                <a:cs typeface="+mn-ea"/>
                <a:sym typeface="+mn-lt"/>
              </a:rPr>
              <a:t>开发基础</a:t>
            </a:r>
          </a:p>
        </p:txBody>
      </p:sp>
      <p:sp>
        <p:nvSpPr>
          <p:cNvPr id="28" name="矩形 27"/>
          <p:cNvSpPr/>
          <p:nvPr/>
        </p:nvSpPr>
        <p:spPr>
          <a:xfrm>
            <a:off x="4020895" y="669541"/>
            <a:ext cx="1090260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Internet Of Things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2931714" y="238441"/>
            <a:ext cx="326862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sz="2400" b="1" dirty="0">
                <a:solidFill>
                  <a:srgbClr val="2F414B"/>
                </a:solidFill>
                <a:latin typeface="Arial" panose="020B0604020202020204" pitchFamily="34" charset="0"/>
                <a:cs typeface="+mn-ea"/>
                <a:sym typeface="+mn-ea"/>
              </a:rPr>
              <a:t>核心硬件与技术支撑</a:t>
            </a:r>
            <a:endParaRPr lang="zh-CN" sz="2400" b="1" dirty="0">
              <a:solidFill>
                <a:srgbClr val="2F414B"/>
              </a:solidFill>
              <a:latin typeface="Arial" panose="020B0604020202020204" pitchFamily="34" charset="0"/>
              <a:cs typeface="+mn-ea"/>
              <a:sym typeface="Arial" panose="020B0604020202020204" pitchFamily="34" charset="0"/>
            </a:endParaRPr>
          </a:p>
        </p:txBody>
      </p:sp>
      <p:grpSp>
        <p:nvGrpSpPr>
          <p:cNvPr id="30" name="组合 29"/>
          <p:cNvGrpSpPr/>
          <p:nvPr/>
        </p:nvGrpSpPr>
        <p:grpSpPr>
          <a:xfrm>
            <a:off x="2308043" y="480388"/>
            <a:ext cx="4549341" cy="0"/>
            <a:chOff x="4615664" y="960506"/>
            <a:chExt cx="9102718" cy="0"/>
          </a:xfrm>
        </p:grpSpPr>
        <p:cxnSp>
          <p:nvCxnSpPr>
            <p:cNvPr id="31" name="3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3 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矩形 26"/>
          <p:cNvSpPr/>
          <p:nvPr/>
        </p:nvSpPr>
        <p:spPr>
          <a:xfrm>
            <a:off x="4020895" y="669541"/>
            <a:ext cx="1090260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Internet Of Things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2931714" y="238441"/>
            <a:ext cx="326862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sz="2400" b="1" dirty="0">
                <a:solidFill>
                  <a:srgbClr val="2F414B"/>
                </a:solidFill>
                <a:latin typeface="Arial" panose="020B0604020202020204" pitchFamily="34" charset="0"/>
                <a:cs typeface="+mn-ea"/>
                <a:sym typeface="Arial" panose="020B0604020202020204" pitchFamily="34" charset="0"/>
              </a:rPr>
              <a:t>系统整体架构</a:t>
            </a:r>
          </a:p>
        </p:txBody>
      </p:sp>
      <p:grpSp>
        <p:nvGrpSpPr>
          <p:cNvPr id="40" name="组合 39"/>
          <p:cNvGrpSpPr/>
          <p:nvPr/>
        </p:nvGrpSpPr>
        <p:grpSpPr>
          <a:xfrm>
            <a:off x="2308043" y="480388"/>
            <a:ext cx="4549341" cy="0"/>
            <a:chOff x="4615664" y="960506"/>
            <a:chExt cx="9102718" cy="0"/>
          </a:xfrm>
        </p:grpSpPr>
        <p:cxnSp>
          <p:nvCxnSpPr>
            <p:cNvPr id="41" name="3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3 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" name="图示 1"/>
          <p:cNvGraphicFramePr/>
          <p:nvPr/>
        </p:nvGraphicFramePr>
        <p:xfrm>
          <a:off x="1905635" y="1123950"/>
          <a:ext cx="5988050" cy="31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 Placeholder 33"/>
          <p:cNvSpPr txBox="1"/>
          <p:nvPr>
            <p:custDataLst>
              <p:tags r:id="rId1"/>
            </p:custDataLst>
          </p:nvPr>
        </p:nvSpPr>
        <p:spPr>
          <a:xfrm>
            <a:off x="3951575" y="2768097"/>
            <a:ext cx="1649730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defTabSz="1219200">
              <a:lnSpc>
                <a:spcPct val="100000"/>
              </a:lnSpc>
              <a:spcBef>
                <a:spcPct val="20000"/>
              </a:spcBef>
              <a:defRPr sz="3000" b="1">
                <a:solidFill>
                  <a:srgbClr val="54578E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 sz="15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环境舒适度调控</a:t>
            </a:r>
          </a:p>
        </p:txBody>
      </p:sp>
      <p:sp>
        <p:nvSpPr>
          <p:cNvPr id="49" name="TextBox 20"/>
          <p:cNvSpPr txBox="1"/>
          <p:nvPr>
            <p:custDataLst>
              <p:tags r:id="rId2"/>
            </p:custDataLst>
          </p:nvPr>
        </p:nvSpPr>
        <p:spPr>
          <a:xfrm>
            <a:off x="3858260" y="3181985"/>
            <a:ext cx="1637030" cy="921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l">
              <a:lnSpc>
                <a:spcPct val="108000"/>
              </a:lnSpc>
              <a:defRPr/>
            </a:pPr>
            <a:r>
              <a:rPr lang="en-US" sz="1000">
                <a:solidFill>
                  <a:srgbClr val="374151">
                    <a:alpha val="80000"/>
                  </a:srgbClr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实时监测温度数据，当温度或湿度超标时，自动联动空调或风扇设备，启动空气循环与降温模式，保持室内环境舒适宜人。</a:t>
            </a:r>
            <a:endParaRPr lang="en-US" altLang="zh-CN" sz="1000" dirty="0">
              <a:solidFill>
                <a:srgbClr val="374151">
                  <a:alpha val="80000"/>
                </a:srgbClr>
              </a:solidFill>
              <a:latin typeface="Noto Sans SC" panose="020B0200000000000000" charset="-122"/>
              <a:ea typeface="Noto Sans SC" panose="020B0200000000000000" charset="-122"/>
              <a:cs typeface="Noto Sans SC" panose="020B0200000000000000" charset="-122"/>
              <a:sym typeface="Noto Sans SC" panose="020B0200000000000000" charset="-122"/>
            </a:endParaRPr>
          </a:p>
        </p:txBody>
      </p:sp>
      <p:sp>
        <p:nvSpPr>
          <p:cNvPr id="54" name="Text Placeholder 33"/>
          <p:cNvSpPr txBox="1"/>
          <p:nvPr>
            <p:custDataLst>
              <p:tags r:id="rId3"/>
            </p:custDataLst>
          </p:nvPr>
        </p:nvSpPr>
        <p:spPr>
          <a:xfrm>
            <a:off x="2029430" y="2768097"/>
            <a:ext cx="1649730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defTabSz="1219200">
              <a:lnSpc>
                <a:spcPct val="100000"/>
              </a:lnSpc>
              <a:spcBef>
                <a:spcPct val="20000"/>
              </a:spcBef>
              <a:defRPr sz="3000" b="1">
                <a:solidFill>
                  <a:srgbClr val="54578E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 sz="15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智能感应补光</a:t>
            </a:r>
          </a:p>
        </p:txBody>
      </p:sp>
      <p:sp>
        <p:nvSpPr>
          <p:cNvPr id="55" name="TextBox 20"/>
          <p:cNvSpPr txBox="1"/>
          <p:nvPr>
            <p:custDataLst>
              <p:tags r:id="rId4"/>
            </p:custDataLst>
          </p:nvPr>
        </p:nvSpPr>
        <p:spPr>
          <a:xfrm>
            <a:off x="1951990" y="3181985"/>
            <a:ext cx="1464945" cy="108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l">
              <a:lnSpc>
                <a:spcPct val="108000"/>
              </a:lnSpc>
              <a:defRPr/>
            </a:pPr>
            <a:r>
              <a:rPr lang="en-US" sz="1000">
                <a:solidFill>
                  <a:srgbClr val="374151">
                    <a:alpha val="80000"/>
                  </a:srgbClr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光照传感器联动人体检测，环境光线不足且室内有人时自动开启照明，亮度随环境光线自适应调节，营造舒适护眼的学习光环境。</a:t>
            </a:r>
            <a:endParaRPr lang="en-US" altLang="zh-CN" sz="1000" dirty="0">
              <a:solidFill>
                <a:srgbClr val="374151">
                  <a:alpha val="80000"/>
                </a:srgbClr>
              </a:solidFill>
              <a:latin typeface="Noto Sans SC" panose="020B0200000000000000" charset="-122"/>
              <a:ea typeface="Noto Sans SC" panose="020B0200000000000000" charset="-122"/>
              <a:cs typeface="Noto Sans SC" panose="020B0200000000000000" charset="-122"/>
              <a:sym typeface="Noto Sans SC" panose="020B0200000000000000" charset="-122"/>
            </a:endParaRPr>
          </a:p>
        </p:txBody>
      </p:sp>
      <p:sp>
        <p:nvSpPr>
          <p:cNvPr id="58" name="Text Placeholder 33"/>
          <p:cNvSpPr txBox="1"/>
          <p:nvPr>
            <p:custDataLst>
              <p:tags r:id="rId5"/>
            </p:custDataLst>
          </p:nvPr>
        </p:nvSpPr>
        <p:spPr>
          <a:xfrm>
            <a:off x="5873720" y="2768097"/>
            <a:ext cx="1649730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defTabSz="1219200">
              <a:lnSpc>
                <a:spcPct val="100000"/>
              </a:lnSpc>
              <a:spcBef>
                <a:spcPct val="20000"/>
              </a:spcBef>
              <a:defRPr sz="3000" b="1">
                <a:solidFill>
                  <a:srgbClr val="54578E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 sz="15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自动休眠节能</a:t>
            </a:r>
            <a:endParaRPr lang="en-AU" altLang="zh-CN" sz="1500" dirty="0">
              <a:solidFill>
                <a:schemeClr val="dk2">
                  <a:lumMod val="10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9" name="TextBox 20"/>
          <p:cNvSpPr txBox="1"/>
          <p:nvPr>
            <p:custDataLst>
              <p:tags r:id="rId6"/>
            </p:custDataLst>
          </p:nvPr>
        </p:nvSpPr>
        <p:spPr>
          <a:xfrm>
            <a:off x="5817870" y="3213735"/>
            <a:ext cx="1464945" cy="108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l">
              <a:lnSpc>
                <a:spcPct val="108000"/>
              </a:lnSpc>
            </a:pPr>
            <a:r>
              <a:rPr lang="en-US" sz="1000">
                <a:solidFill>
                  <a:srgbClr val="374151">
                    <a:alpha val="80000"/>
                  </a:srgbClr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智能识别教室无人状态，超时后自动切断灯光、多媒体及其他外设电源，杜绝“人走灯亮”的能源浪费，构建绿色节能的智慧校园生态。</a:t>
            </a:r>
            <a:endParaRPr lang="en-US" altLang="en-US" sz="1000" dirty="0">
              <a:solidFill>
                <a:srgbClr val="374151">
                  <a:alpha val="80000"/>
                </a:srgbClr>
              </a:solidFill>
              <a:latin typeface="Noto Sans SC" panose="020B0200000000000000" charset="-122"/>
              <a:ea typeface="Noto Sans SC" panose="020B0200000000000000" charset="-122"/>
              <a:cs typeface="Noto Sans SC" panose="020B0200000000000000" charset="-122"/>
              <a:sym typeface="Noto Sans SC" panose="020B02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7"/>
            </p:custDataLst>
          </p:nvPr>
        </p:nvSpPr>
        <p:spPr>
          <a:xfrm>
            <a:off x="2074698" y="2451959"/>
            <a:ext cx="1173892" cy="342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33" name="矩形 32"/>
          <p:cNvSpPr/>
          <p:nvPr>
            <p:custDataLst>
              <p:tags r:id="rId8"/>
            </p:custDataLst>
          </p:nvPr>
        </p:nvSpPr>
        <p:spPr>
          <a:xfrm>
            <a:off x="4049691" y="2486249"/>
            <a:ext cx="1173892" cy="342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34" name="矩形 33"/>
          <p:cNvSpPr/>
          <p:nvPr>
            <p:custDataLst>
              <p:tags r:id="rId9"/>
            </p:custDataLst>
          </p:nvPr>
        </p:nvSpPr>
        <p:spPr>
          <a:xfrm>
            <a:off x="5954198" y="2451959"/>
            <a:ext cx="1173892" cy="342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7" name="矩形 26"/>
          <p:cNvSpPr/>
          <p:nvPr/>
        </p:nvSpPr>
        <p:spPr>
          <a:xfrm>
            <a:off x="4020895" y="669541"/>
            <a:ext cx="1090260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Internet Of Things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2931714" y="238441"/>
            <a:ext cx="3268622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sz="2000" b="1" dirty="0">
                <a:solidFill>
                  <a:srgbClr val="2F414B"/>
                </a:solidFill>
                <a:latin typeface="Arial" panose="020B0604020202020204" pitchFamily="34" charset="0"/>
                <a:cs typeface="+mn-ea"/>
                <a:sym typeface="+mn-ea"/>
              </a:rPr>
              <a:t>教室子系统・健康舒适模块</a:t>
            </a:r>
            <a:endParaRPr lang="zh-CN" altLang="en-US" sz="2000"/>
          </a:p>
          <a:p>
            <a:pPr>
              <a:lnSpc>
                <a:spcPct val="100000"/>
              </a:lnSpc>
              <a:defRPr/>
            </a:pPr>
            <a:endParaRPr lang="zh-CN" altLang="en-US" sz="2000" b="1" dirty="0">
              <a:solidFill>
                <a:srgbClr val="2F414B"/>
              </a:solidFill>
              <a:latin typeface="Arial" panose="020B0604020202020204" pitchFamily="34" charset="0"/>
              <a:cs typeface="+mn-ea"/>
              <a:sym typeface="Arial" panose="020B0604020202020204" pitchFamily="34" charset="0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308043" y="480388"/>
            <a:ext cx="4549341" cy="0"/>
            <a:chOff x="4615664" y="960506"/>
            <a:chExt cx="9102718" cy="0"/>
          </a:xfrm>
        </p:grpSpPr>
        <p:cxnSp>
          <p:nvCxnSpPr>
            <p:cNvPr id="41" name="3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3 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" name="对象 2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6055360" y="112395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howAsIcon="1" r:id="rId12" imgW="971550" imgH="1238250" progId="Package">
                  <p:embed/>
                </p:oleObj>
              </mc:Choice>
              <mc:Fallback>
                <p:oleObj showAsIcon="1" r:id="rId12" imgW="971550" imgH="1238250" progId="Package">
                  <p:embed/>
                  <p:pic>
                    <p:nvPicPr>
                      <p:cNvPr id="0" name="图片 1024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6055360" y="112395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2538354"/>
              </p:ext>
            </p:extLst>
          </p:nvPr>
        </p:nvGraphicFramePr>
        <p:xfrm>
          <a:off x="4000500" y="1482725"/>
          <a:ext cx="1352550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包装程序外壳对象" showAsIcon="1" r:id="rId14" imgW="1352461" imgH="520831" progId="Package">
                  <p:embed/>
                </p:oleObj>
              </mc:Choice>
              <mc:Fallback>
                <p:oleObj name="包装程序外壳对象" showAsIcon="1" r:id="rId14" imgW="1352461" imgH="520831" progId="Package">
                  <p:embed/>
                  <p:pic>
                    <p:nvPicPr>
                      <p:cNvPr id="0" name="图片 1025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4000500" y="1482725"/>
                        <a:ext cx="1352550" cy="520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610176"/>
              </p:ext>
            </p:extLst>
          </p:nvPr>
        </p:nvGraphicFramePr>
        <p:xfrm>
          <a:off x="2054225" y="1482725"/>
          <a:ext cx="1212850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包装程序外壳对象" showAsIcon="1" r:id="rId16" imgW="1213057" imgH="520831" progId="Package">
                  <p:embed/>
                </p:oleObj>
              </mc:Choice>
              <mc:Fallback>
                <p:oleObj name="包装程序外壳对象" showAsIcon="1" r:id="rId16" imgW="1213057" imgH="520831" progId="Package">
                  <p:embed/>
                  <p:pic>
                    <p:nvPicPr>
                      <p:cNvPr id="0" name="图片 1026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2054225" y="1482725"/>
                        <a:ext cx="1212850" cy="520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699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ext Placeholder 33"/>
          <p:cNvSpPr txBox="1"/>
          <p:nvPr/>
        </p:nvSpPr>
        <p:spPr>
          <a:xfrm>
            <a:off x="4891405" y="2877477"/>
            <a:ext cx="1649730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defTabSz="1219200">
              <a:lnSpc>
                <a:spcPct val="100000"/>
              </a:lnSpc>
              <a:spcBef>
                <a:spcPct val="20000"/>
              </a:spcBef>
              <a:defRPr sz="3000" b="1">
                <a:solidFill>
                  <a:srgbClr val="54578E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 sz="15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火情监测预警</a:t>
            </a:r>
            <a:endParaRPr lang="en-AU" altLang="zh-CN" sz="1500" dirty="0">
              <a:solidFill>
                <a:schemeClr val="dk2">
                  <a:lumMod val="10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5" name="TextBox 20"/>
          <p:cNvSpPr txBox="1"/>
          <p:nvPr/>
        </p:nvSpPr>
        <p:spPr>
          <a:xfrm>
            <a:off x="4728210" y="3309620"/>
            <a:ext cx="1591945" cy="134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17000"/>
              </a:lnSpc>
              <a:spcBef>
                <a:spcPts val="800"/>
              </a:spcBef>
            </a:pPr>
            <a:r>
              <a:rPr lang="en-US" sz="1000">
                <a:solidFill>
                  <a:srgbClr val="374151">
                    <a:alpha val="80000"/>
                  </a:srgbClr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采用“火焰传感器+温度异常”双重判定机制，精准识别火灾隐患。一旦触发阈值，立即启动高频声光报警，迅速联动中控系统，为师生疏散争取黄金时间。</a:t>
            </a:r>
            <a:endParaRPr lang="en-US" altLang="zh-CN" sz="1000" dirty="0">
              <a:solidFill>
                <a:srgbClr val="374151">
                  <a:alpha val="80000"/>
                </a:srgbClr>
              </a:solidFill>
              <a:latin typeface="Noto Sans SC" panose="020B0200000000000000" charset="-122"/>
              <a:ea typeface="Noto Sans SC" panose="020B0200000000000000" charset="-122"/>
              <a:cs typeface="Noto Sans SC" panose="020B0200000000000000" charset="-122"/>
              <a:sym typeface="Noto Sans SC" panose="020B0200000000000000" charset="-122"/>
            </a:endParaRPr>
          </a:p>
        </p:txBody>
      </p:sp>
      <p:sp>
        <p:nvSpPr>
          <p:cNvPr id="56" name="Text Placeholder 33"/>
          <p:cNvSpPr txBox="1"/>
          <p:nvPr/>
        </p:nvSpPr>
        <p:spPr>
          <a:xfrm>
            <a:off x="2986405" y="2877185"/>
            <a:ext cx="1741805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defTabSz="1219200">
              <a:lnSpc>
                <a:spcPct val="100000"/>
              </a:lnSpc>
              <a:spcBef>
                <a:spcPct val="20000"/>
              </a:spcBef>
              <a:defRPr sz="3000" b="1">
                <a:solidFill>
                  <a:srgbClr val="54578E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AU" sz="15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门禁感应报警</a:t>
            </a:r>
          </a:p>
        </p:txBody>
      </p:sp>
      <p:sp>
        <p:nvSpPr>
          <p:cNvPr id="57" name="TextBox 20"/>
          <p:cNvSpPr txBox="1"/>
          <p:nvPr/>
        </p:nvSpPr>
        <p:spPr>
          <a:xfrm>
            <a:off x="2827655" y="3309620"/>
            <a:ext cx="1539240" cy="1527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17000"/>
              </a:lnSpc>
              <a:defRPr/>
            </a:pPr>
            <a:r>
              <a:rPr lang="en-US" sz="1000">
                <a:solidFill>
                  <a:srgbClr val="374151">
                    <a:alpha val="80000"/>
                  </a:srgbClr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高灵敏度人体传感器全天候布控，精准识别非法闯入行为并即时触发预警。支持管理员语音输入验证身份，验证通过后自动解除报警，兼顾安防严密性与通行便捷性。</a:t>
            </a:r>
            <a:endParaRPr lang="en-US" altLang="zh-CN" sz="1000" dirty="0">
              <a:solidFill>
                <a:srgbClr val="374151">
                  <a:alpha val="80000"/>
                </a:srgbClr>
              </a:solidFill>
              <a:latin typeface="Noto Sans SC" panose="020B0200000000000000" charset="-122"/>
              <a:ea typeface="Noto Sans SC" panose="020B0200000000000000" charset="-122"/>
              <a:cs typeface="Noto Sans SC" panose="020B0200000000000000" charset="-122"/>
              <a:sym typeface="Noto Sans SC" panose="020B0200000000000000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051185" y="2572609"/>
            <a:ext cx="1173892" cy="342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32" name="矩形 31"/>
          <p:cNvSpPr/>
          <p:nvPr/>
        </p:nvSpPr>
        <p:spPr>
          <a:xfrm>
            <a:off x="4949978" y="2572609"/>
            <a:ext cx="1173892" cy="342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7" name="矩形 26"/>
          <p:cNvSpPr/>
          <p:nvPr/>
        </p:nvSpPr>
        <p:spPr>
          <a:xfrm>
            <a:off x="4020895" y="669541"/>
            <a:ext cx="1090260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Internet Of Things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2931714" y="238441"/>
            <a:ext cx="3268622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sz="2000" b="1" dirty="0">
                <a:solidFill>
                  <a:srgbClr val="2F414B"/>
                </a:solidFill>
                <a:latin typeface="Arial" panose="020B0604020202020204" pitchFamily="34" charset="0"/>
                <a:cs typeface="+mn-ea"/>
                <a:sym typeface="+mn-ea"/>
              </a:rPr>
              <a:t>教室子系统・安防预警模块</a:t>
            </a:r>
            <a:endParaRPr lang="zh-CN" altLang="en-US" sz="2000" b="1" dirty="0">
              <a:solidFill>
                <a:srgbClr val="2F414B"/>
              </a:solidFill>
              <a:latin typeface="Arial" panose="020B0604020202020204" pitchFamily="34" charset="0"/>
              <a:cs typeface="+mn-ea"/>
              <a:sym typeface="Arial" panose="020B0604020202020204" pitchFamily="34" charset="0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308043" y="480388"/>
            <a:ext cx="4549341" cy="0"/>
            <a:chOff x="4615664" y="960506"/>
            <a:chExt cx="9102718" cy="0"/>
          </a:xfrm>
        </p:grpSpPr>
        <p:cxnSp>
          <p:nvCxnSpPr>
            <p:cNvPr id="41" name="3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3 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对象 3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5056505" y="120015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howAsIcon="1" r:id="rId3" imgW="971550" imgH="1238250" progId="Package">
                  <p:embed/>
                </p:oleObj>
              </mc:Choice>
              <mc:Fallback>
                <p:oleObj showAsIcon="1" r:id="rId3" imgW="971550" imgH="1238250" progId="Package">
                  <p:embed/>
                  <p:pic>
                    <p:nvPicPr>
                      <p:cNvPr id="0" name="图片 1025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56505" y="120015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3151505" y="120015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howAsIcon="1" r:id="rId5" imgW="971550" imgH="1238250" progId="Package">
                  <p:embed/>
                </p:oleObj>
              </mc:Choice>
              <mc:Fallback>
                <p:oleObj showAsIcon="1" r:id="rId5" imgW="971550" imgH="1238250" progId="Package">
                  <p:embed/>
                  <p:pic>
                    <p:nvPicPr>
                      <p:cNvPr id="0" name="图片 3073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151505" y="120015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699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 Placeholder 33"/>
          <p:cNvSpPr txBox="1"/>
          <p:nvPr/>
        </p:nvSpPr>
        <p:spPr>
          <a:xfrm>
            <a:off x="4952970" y="3155921"/>
            <a:ext cx="1649730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defTabSz="1219200">
              <a:lnSpc>
                <a:spcPct val="100000"/>
              </a:lnSpc>
              <a:spcBef>
                <a:spcPct val="20000"/>
              </a:spcBef>
              <a:defRPr sz="3000" b="1">
                <a:solidFill>
                  <a:srgbClr val="54578E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 sz="15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语音交互控制</a:t>
            </a:r>
            <a:endParaRPr lang="en-AU" altLang="zh-CN" sz="1500" dirty="0">
              <a:solidFill>
                <a:schemeClr val="dk2">
                  <a:lumMod val="10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9" name="TextBox 20"/>
          <p:cNvSpPr txBox="1"/>
          <p:nvPr/>
        </p:nvSpPr>
        <p:spPr>
          <a:xfrm>
            <a:off x="4591729" y="3581434"/>
            <a:ext cx="2011045" cy="755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8000"/>
              </a:lnSpc>
              <a:defRPr/>
            </a:pPr>
            <a:r>
              <a:rPr lang="en-US" sz="1000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支持自然语言语音指令，直接唤醒并控制教室灯光、风扇等设备，实现无接触智能控制，便捷又卫生。</a:t>
            </a:r>
            <a:endParaRPr lang="en-US" altLang="zh-CN" sz="1000" dirty="0">
              <a:solidFill>
                <a:srgbClr val="4B5563"/>
              </a:solidFill>
              <a:latin typeface="Noto Sans SC" panose="020B0200000000000000" charset="-122"/>
              <a:ea typeface="Noto Sans SC" panose="020B0200000000000000" charset="-122"/>
              <a:cs typeface="Noto Sans SC" panose="020B0200000000000000" charset="-122"/>
              <a:sym typeface="Noto Sans SC" panose="020B0200000000000000" charset="-122"/>
            </a:endParaRPr>
          </a:p>
        </p:txBody>
      </p:sp>
      <p:sp>
        <p:nvSpPr>
          <p:cNvPr id="56" name="Text Placeholder 33"/>
          <p:cNvSpPr txBox="1"/>
          <p:nvPr/>
        </p:nvSpPr>
        <p:spPr>
          <a:xfrm>
            <a:off x="2784484" y="3181642"/>
            <a:ext cx="1650326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defTabSz="1219200">
              <a:lnSpc>
                <a:spcPct val="100000"/>
              </a:lnSpc>
              <a:spcBef>
                <a:spcPct val="20000"/>
              </a:spcBef>
              <a:defRPr sz="3000" b="1">
                <a:solidFill>
                  <a:srgbClr val="54578E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AU" sz="15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定时上下课铃</a:t>
            </a:r>
          </a:p>
        </p:txBody>
      </p:sp>
      <p:sp>
        <p:nvSpPr>
          <p:cNvPr id="57" name="TextBox 20"/>
          <p:cNvSpPr txBox="1"/>
          <p:nvPr/>
        </p:nvSpPr>
        <p:spPr>
          <a:xfrm>
            <a:off x="2784485" y="3562070"/>
            <a:ext cx="1291624" cy="108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8000"/>
              </a:lnSpc>
              <a:defRPr/>
            </a:pPr>
            <a:r>
              <a:rPr lang="en-US" sz="1000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内置高精度时钟模块，自动执行上下课铃声播放，严格同步校园作息，无需人工干预，保障教学秩序井然。</a:t>
            </a:r>
            <a:endParaRPr lang="en-US" altLang="zh-CN" sz="1000" dirty="0">
              <a:solidFill>
                <a:srgbClr val="4B5563"/>
              </a:solidFill>
              <a:latin typeface="Noto Sans SC" panose="020B0200000000000000" charset="-122"/>
              <a:ea typeface="Noto Sans SC" panose="020B0200000000000000" charset="-122"/>
              <a:cs typeface="Noto Sans SC" panose="020B0200000000000000" charset="-122"/>
              <a:sym typeface="Noto Sans SC" panose="020B0200000000000000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853700" y="2876774"/>
            <a:ext cx="1173892" cy="342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33" name="矩形 32"/>
          <p:cNvSpPr/>
          <p:nvPr/>
        </p:nvSpPr>
        <p:spPr>
          <a:xfrm>
            <a:off x="4974886" y="2876774"/>
            <a:ext cx="1173892" cy="342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7" name="矩形 26"/>
          <p:cNvSpPr/>
          <p:nvPr/>
        </p:nvSpPr>
        <p:spPr>
          <a:xfrm>
            <a:off x="4020895" y="669541"/>
            <a:ext cx="1090260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Internet Of Things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2931714" y="238441"/>
            <a:ext cx="3268622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sz="2000" b="1" dirty="0">
                <a:solidFill>
                  <a:srgbClr val="2F414B"/>
                </a:solidFill>
                <a:latin typeface="Arial" panose="020B0604020202020204" pitchFamily="34" charset="0"/>
                <a:cs typeface="+mn-ea"/>
                <a:sym typeface="+mn-ea"/>
              </a:rPr>
              <a:t>教室子系统・日常运维模块</a:t>
            </a:r>
            <a:endParaRPr lang="zh-CN" altLang="en-US" sz="2000"/>
          </a:p>
          <a:p>
            <a:pPr>
              <a:lnSpc>
                <a:spcPct val="100000"/>
              </a:lnSpc>
              <a:defRPr/>
            </a:pPr>
            <a:endParaRPr lang="zh-CN" altLang="en-US" sz="2000"/>
          </a:p>
          <a:p>
            <a:pPr>
              <a:lnSpc>
                <a:spcPct val="100000"/>
              </a:lnSpc>
              <a:defRPr/>
            </a:pPr>
            <a:endParaRPr lang="zh-CN" altLang="en-US" sz="2000" b="1" dirty="0">
              <a:solidFill>
                <a:srgbClr val="2F414B"/>
              </a:solidFill>
              <a:latin typeface="Arial" panose="020B0604020202020204" pitchFamily="34" charset="0"/>
              <a:cs typeface="+mn-ea"/>
              <a:sym typeface="Arial" panose="020B0604020202020204" pitchFamily="34" charset="0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308043" y="480388"/>
            <a:ext cx="4549341" cy="0"/>
            <a:chOff x="4615664" y="960506"/>
            <a:chExt cx="9102718" cy="0"/>
          </a:xfrm>
        </p:grpSpPr>
        <p:cxnSp>
          <p:nvCxnSpPr>
            <p:cNvPr id="41" name="3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3 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" name="对象 2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2971800" y="150495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howAsIcon="1" r:id="rId3" imgW="971550" imgH="1238250" progId="Package">
                  <p:embed/>
                </p:oleObj>
              </mc:Choice>
              <mc:Fallback>
                <p:oleObj showAsIcon="1" r:id="rId3" imgW="971550" imgH="1238250" progId="Package">
                  <p:embed/>
                  <p:pic>
                    <p:nvPicPr>
                      <p:cNvPr id="0" name="图片 3072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71800" y="150495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5076190" y="150495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howAsIcon="1" r:id="rId5" imgW="971550" imgH="1238250" progId="Package">
                  <p:embed/>
                </p:oleObj>
              </mc:Choice>
              <mc:Fallback>
                <p:oleObj showAsIcon="1" r:id="rId5" imgW="971550" imgH="1238250" progId="Package">
                  <p:embed/>
                  <p:pic>
                    <p:nvPicPr>
                      <p:cNvPr id="0" name="图片 2049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076190" y="150495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699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 Placeholder 33"/>
          <p:cNvSpPr txBox="1"/>
          <p:nvPr>
            <p:custDataLst>
              <p:tags r:id="rId1"/>
            </p:custDataLst>
          </p:nvPr>
        </p:nvSpPr>
        <p:spPr>
          <a:xfrm>
            <a:off x="4815205" y="3409921"/>
            <a:ext cx="1649730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defTabSz="1219200">
              <a:lnSpc>
                <a:spcPct val="100000"/>
              </a:lnSpc>
              <a:spcBef>
                <a:spcPct val="20000"/>
              </a:spcBef>
              <a:defRPr sz="3000" b="1">
                <a:solidFill>
                  <a:srgbClr val="54578E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 sz="15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鱼缸水循环过滤</a:t>
            </a:r>
            <a:endParaRPr lang="en-AU" altLang="zh-CN" sz="1500" dirty="0">
              <a:solidFill>
                <a:schemeClr val="dk2">
                  <a:lumMod val="10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9" name="TextBox 20"/>
          <p:cNvSpPr txBox="1"/>
          <p:nvPr>
            <p:custDataLst>
              <p:tags r:id="rId2"/>
            </p:custDataLst>
          </p:nvPr>
        </p:nvSpPr>
        <p:spPr>
          <a:xfrm>
            <a:off x="4604572" y="3834164"/>
            <a:ext cx="2011045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>
              <a:lnSpc>
                <a:spcPct val="150000"/>
              </a:lnSpc>
              <a:spcBef>
                <a:spcPct val="20000"/>
              </a:spcBef>
              <a:defRPr/>
            </a:pPr>
            <a:r>
              <a:rPr lang="zh-CN" altLang="en-US" sz="10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水泵完成水体循环过滤</a:t>
            </a:r>
          </a:p>
        </p:txBody>
      </p:sp>
      <p:sp>
        <p:nvSpPr>
          <p:cNvPr id="54" name="Text Placeholder 33"/>
          <p:cNvSpPr txBox="1"/>
          <p:nvPr>
            <p:custDataLst>
              <p:tags r:id="rId3"/>
            </p:custDataLst>
          </p:nvPr>
        </p:nvSpPr>
        <p:spPr>
          <a:xfrm>
            <a:off x="2667000" y="3333750"/>
            <a:ext cx="1817370" cy="321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defTabSz="1219200">
              <a:lnSpc>
                <a:spcPct val="100000"/>
              </a:lnSpc>
              <a:spcBef>
                <a:spcPct val="20000"/>
              </a:spcBef>
              <a:defRPr sz="3000" b="1">
                <a:solidFill>
                  <a:srgbClr val="54578E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 sz="15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植物缺水自动浇水</a:t>
            </a:r>
            <a:endParaRPr lang="en-AU" altLang="zh-CN" sz="1500" dirty="0">
              <a:solidFill>
                <a:schemeClr val="dk2">
                  <a:lumMod val="10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5" name="TextBox 20"/>
          <p:cNvSpPr txBox="1"/>
          <p:nvPr>
            <p:custDataLst>
              <p:tags r:id="rId4"/>
            </p:custDataLst>
          </p:nvPr>
        </p:nvSpPr>
        <p:spPr>
          <a:xfrm>
            <a:off x="2765867" y="3759555"/>
            <a:ext cx="153771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>
              <a:lnSpc>
                <a:spcPct val="150000"/>
              </a:lnSpc>
              <a:spcBef>
                <a:spcPct val="20000"/>
              </a:spcBef>
              <a:defRPr/>
            </a:pPr>
            <a:r>
              <a:rPr lang="zh-CN" altLang="en-US" sz="10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土壤湿度检测，低于阈值自动启动水泵</a:t>
            </a:r>
          </a:p>
        </p:txBody>
      </p:sp>
      <p:sp>
        <p:nvSpPr>
          <p:cNvPr id="32" name="矩形 31"/>
          <p:cNvSpPr/>
          <p:nvPr>
            <p:custDataLst>
              <p:tags r:id="rId5"/>
            </p:custDataLst>
          </p:nvPr>
        </p:nvSpPr>
        <p:spPr>
          <a:xfrm>
            <a:off x="2973223" y="3129504"/>
            <a:ext cx="1173892" cy="342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33" name="矩形 32"/>
          <p:cNvSpPr/>
          <p:nvPr>
            <p:custDataLst>
              <p:tags r:id="rId6"/>
            </p:custDataLst>
          </p:nvPr>
        </p:nvSpPr>
        <p:spPr>
          <a:xfrm>
            <a:off x="4968170" y="3129504"/>
            <a:ext cx="1173480" cy="342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7" name="矩形 26"/>
          <p:cNvSpPr/>
          <p:nvPr/>
        </p:nvSpPr>
        <p:spPr>
          <a:xfrm>
            <a:off x="4020895" y="669541"/>
            <a:ext cx="1090260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Internet Of Things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2931714" y="238441"/>
            <a:ext cx="3268622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zh-CN" sz="2000" b="1" dirty="0">
                <a:solidFill>
                  <a:srgbClr val="2F414B"/>
                </a:solidFill>
                <a:latin typeface="Arial" panose="020B0604020202020204" pitchFamily="34" charset="0"/>
                <a:cs typeface="+mn-ea"/>
                <a:sym typeface="+mn-ea"/>
              </a:rPr>
              <a:t>桌面生态养护子系统</a:t>
            </a:r>
            <a:endParaRPr lang="zh-CN" altLang="en-US" sz="2000" b="1" dirty="0">
              <a:solidFill>
                <a:srgbClr val="2F414B"/>
              </a:solidFill>
              <a:latin typeface="Arial" panose="020B0604020202020204" pitchFamily="34" charset="0"/>
              <a:cs typeface="+mn-ea"/>
              <a:sym typeface="Arial" panose="020B0604020202020204" pitchFamily="34" charset="0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308043" y="480388"/>
            <a:ext cx="4549341" cy="0"/>
            <a:chOff x="4615664" y="960506"/>
            <a:chExt cx="9102718" cy="0"/>
          </a:xfrm>
        </p:grpSpPr>
        <p:cxnSp>
          <p:nvCxnSpPr>
            <p:cNvPr id="41" name="3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3 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对象 3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5069205" y="180975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howAsIcon="1" r:id="rId9" imgW="971550" imgH="1238250" progId="Package">
                  <p:embed/>
                </p:oleObj>
              </mc:Choice>
              <mc:Fallback>
                <p:oleObj showAsIcon="1" r:id="rId9" imgW="971550" imgH="1238250" progId="Package">
                  <p:embed/>
                  <p:pic>
                    <p:nvPicPr>
                      <p:cNvPr id="0" name="图片 4098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069205" y="180975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3089910" y="180975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howAsIcon="1" r:id="rId11" imgW="971550" imgH="1238250" progId="Package">
                  <p:embed/>
                </p:oleObj>
              </mc:Choice>
              <mc:Fallback>
                <p:oleObj showAsIcon="1" r:id="rId11" imgW="971550" imgH="1238250" progId="Package">
                  <p:embed/>
                  <p:pic>
                    <p:nvPicPr>
                      <p:cNvPr id="0" name="图片 4099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089910" y="180975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699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/>
          <p:nvPr/>
        </p:nvSpPr>
        <p:spPr>
          <a:xfrm>
            <a:off x="571500" y="1238250"/>
            <a:ext cx="3619500" cy="28575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500" b="1" i="0" u="none" strike="noStrike">
                <a:solidFill>
                  <a:srgbClr val="374151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项目成果回顾</a:t>
            </a:r>
            <a:endParaRPr lang="en-US" sz="825"/>
          </a:p>
        </p:txBody>
      </p:sp>
      <p:sp>
        <p:nvSpPr>
          <p:cNvPr id="5" name="AutoShape 5"/>
          <p:cNvSpPr/>
          <p:nvPr/>
        </p:nvSpPr>
        <p:spPr>
          <a:xfrm>
            <a:off x="571500" y="1714500"/>
            <a:ext cx="3619500" cy="857250"/>
          </a:xfrm>
          <a:prstGeom prst="roundRect">
            <a:avLst>
              <a:gd name="adj" fmla="val 0"/>
            </a:avLst>
          </a:prstGeom>
          <a:solidFill>
            <a:srgbClr val="FFFFFF">
              <a:alpha val="50000"/>
            </a:srgbClr>
          </a:solidFill>
          <a:ln w="12700" cap="flat" cmpd="sng">
            <a:solidFill>
              <a:srgbClr val="002461">
                <a:alpha val="30000"/>
              </a:srgbClr>
            </a:solidFill>
            <a:prstDash val="solid"/>
            <a:round/>
          </a:ln>
        </p:spPr>
        <p:txBody>
          <a:bodyPr vert="horz" wrap="square" lIns="47625" tIns="47625" rIns="47625" bIns="47625" rtlCol="0" anchor="ctr"/>
          <a:lstStyle/>
          <a:p>
            <a:pPr algn="ctr">
              <a:defRPr/>
            </a:pPr>
            <a:endParaRPr sz="135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714375" y="1857375"/>
            <a:ext cx="266700" cy="26670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7750" y="1828800"/>
            <a:ext cx="3048000" cy="66675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0000"/>
              </a:lnSpc>
              <a:defRPr/>
            </a:pPr>
            <a:r>
              <a:rPr lang="en-US" sz="1200" b="1" i="0" u="none" strike="noStrike">
                <a:solidFill>
                  <a:srgbClr val="1F2937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功能完整落地</a:t>
            </a:r>
            <a:endParaRPr lang="en-US" sz="825"/>
          </a:p>
          <a:p>
            <a:pPr marL="0" indent="0" algn="l">
              <a:lnSpc>
                <a:spcPct val="108000"/>
              </a:lnSpc>
            </a:pPr>
            <a:r>
              <a:rPr lang="en-US" sz="900" b="0" i="0" u="none" strike="noStrike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建成教室智能管理子系统，落地多项核心功能，覆盖安防、舒适、节能、运维全场景。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71500" y="2667000"/>
            <a:ext cx="3619500" cy="857250"/>
          </a:xfrm>
          <a:prstGeom prst="roundRect">
            <a:avLst>
              <a:gd name="adj" fmla="val 0"/>
            </a:avLst>
          </a:prstGeom>
          <a:solidFill>
            <a:srgbClr val="FFFFFF">
              <a:alpha val="50000"/>
            </a:srgbClr>
          </a:solidFill>
          <a:ln w="12700" cap="flat" cmpd="sng">
            <a:solidFill>
              <a:srgbClr val="002461">
                <a:alpha val="30000"/>
              </a:srgbClr>
            </a:solidFill>
            <a:prstDash val="solid"/>
            <a:round/>
          </a:ln>
        </p:spPr>
        <p:txBody>
          <a:bodyPr vert="horz" wrap="square" lIns="47625" tIns="47625" rIns="47625" bIns="47625" rtlCol="0" anchor="ctr"/>
          <a:lstStyle/>
          <a:p>
            <a:pPr algn="ctr">
              <a:defRPr/>
            </a:pPr>
            <a:endParaRPr sz="135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714375" y="2809875"/>
            <a:ext cx="266700" cy="266700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1047750" y="2781300"/>
            <a:ext cx="3048000" cy="66675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0000"/>
              </a:lnSpc>
              <a:defRPr/>
            </a:pPr>
            <a:r>
              <a:rPr lang="en-US" sz="1200" b="1" i="0" u="none" strike="noStrike">
                <a:solidFill>
                  <a:srgbClr val="1F2937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技术验证可行</a:t>
            </a:r>
            <a:endParaRPr lang="en-US" sz="825"/>
          </a:p>
          <a:p>
            <a:pPr marL="0" indent="0" algn="l">
              <a:lnSpc>
                <a:spcPct val="108000"/>
              </a:lnSpc>
            </a:pPr>
            <a:r>
              <a:rPr lang="en-US" sz="900" b="0" i="0" u="none" strike="noStrike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基于Arduino Uno实现多机协同，复用所学传感器驱动逻辑，方案可复制、可扩展。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71500" y="3619500"/>
            <a:ext cx="3619500" cy="857250"/>
          </a:xfrm>
          <a:prstGeom prst="roundRect">
            <a:avLst>
              <a:gd name="adj" fmla="val 0"/>
            </a:avLst>
          </a:prstGeom>
          <a:solidFill>
            <a:srgbClr val="FFFFFF">
              <a:alpha val="50000"/>
            </a:srgbClr>
          </a:solidFill>
          <a:ln w="12700" cap="flat" cmpd="sng">
            <a:solidFill>
              <a:srgbClr val="002461">
                <a:alpha val="30000"/>
              </a:srgbClr>
            </a:solidFill>
            <a:prstDash val="solid"/>
            <a:round/>
          </a:ln>
        </p:spPr>
        <p:txBody>
          <a:bodyPr vert="horz" wrap="square" lIns="47625" tIns="47625" rIns="47625" bIns="47625" rtlCol="0" anchor="ctr"/>
          <a:lstStyle/>
          <a:p>
            <a:pPr algn="ctr">
              <a:defRPr/>
            </a:pPr>
            <a:endParaRPr sz="135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714375" y="3762375"/>
            <a:ext cx="266700" cy="266700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1047750" y="3733800"/>
            <a:ext cx="3048000" cy="66675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0000"/>
              </a:lnSpc>
              <a:defRPr/>
            </a:pPr>
            <a:r>
              <a:rPr lang="en-US" sz="1200" b="1" i="0" u="none" strike="noStrike">
                <a:solidFill>
                  <a:srgbClr val="1F2937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低成本高适配</a:t>
            </a:r>
            <a:endParaRPr lang="en-US" sz="825"/>
          </a:p>
          <a:p>
            <a:pPr marL="0" indent="0" algn="l">
              <a:lnSpc>
                <a:spcPct val="108000"/>
              </a:lnSpc>
            </a:pPr>
            <a:r>
              <a:rPr lang="en-US" sz="900" b="0" i="0" u="none" strike="noStrike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采用通用硬件，模块化设计，适配教室等多场景灵活部署。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624705" y="1657350"/>
            <a:ext cx="3808095" cy="1302385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7000"/>
              </a:lnSpc>
              <a:defRPr/>
            </a:pPr>
            <a:r>
              <a:rPr lang="zh-CN" altLang="en-US" sz="1080" b="0" i="0" u="none" strike="noStrike" dirty="0">
                <a:solidFill>
                  <a:srgbClr val="4B5563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通过物联网器件实操学习，我们熟悉了常用传感器与执行器的接线方式和基础驱动方法，掌握了常见硬件故障的排查思路，清晰理解了物联网“感知—处理—执行”的底层运行逻辑，也切实体会到硬件学习重在动手实践，只有实操落地才能真正吃透技术细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72000" y="1238250"/>
            <a:ext cx="4191000" cy="28575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zh-CN" altLang="en-US" sz="1500" b="1" i="0" u="none" strike="noStrike">
                <a:solidFill>
                  <a:srgbClr val="374151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参与感悟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2931714" y="238441"/>
            <a:ext cx="326862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14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lnSpc>
                <a:spcPct val="100000"/>
              </a:lnSpc>
              <a:defRPr/>
            </a:pPr>
            <a:r>
              <a:rPr lang="en-US" sz="2400" b="1">
                <a:solidFill>
                  <a:srgbClr val="374151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总结与</a:t>
            </a:r>
            <a:r>
              <a:rPr lang="zh-CN" altLang="en-US" sz="2400" b="1">
                <a:solidFill>
                  <a:srgbClr val="374151"/>
                </a:solidFill>
                <a:latin typeface="Noto Sans SC" panose="020B0200000000000000" charset="-122"/>
                <a:ea typeface="Noto Sans SC" panose="020B0200000000000000" charset="-122"/>
                <a:cs typeface="Noto Sans SC" panose="020B0200000000000000" charset="-122"/>
                <a:sym typeface="Noto Sans SC" panose="020B0200000000000000" charset="-122"/>
              </a:rPr>
              <a:t>感悟</a:t>
            </a:r>
            <a:endParaRPr lang="zh-CN" altLang="en-US" sz="2400" b="1" dirty="0">
              <a:solidFill>
                <a:srgbClr val="374151"/>
              </a:solidFill>
              <a:latin typeface="Noto Sans SC" panose="020B0200000000000000" charset="-122"/>
              <a:ea typeface="Noto Sans SC" panose="020B0200000000000000" charset="-122"/>
              <a:cs typeface="Noto Sans SC" panose="020B0200000000000000" charset="-122"/>
              <a:sym typeface="Noto Sans SC" panose="020B0200000000000000" charset="-122"/>
            </a:endParaRPr>
          </a:p>
        </p:txBody>
      </p:sp>
      <p:grpSp>
        <p:nvGrpSpPr>
          <p:cNvPr id="30" name="组合 29"/>
          <p:cNvGrpSpPr/>
          <p:nvPr/>
        </p:nvGrpSpPr>
        <p:grpSpPr>
          <a:xfrm>
            <a:off x="2308043" y="480388"/>
            <a:ext cx="4549341" cy="0"/>
            <a:chOff x="4615664" y="960506"/>
            <a:chExt cx="9102718" cy="0"/>
          </a:xfrm>
        </p:grpSpPr>
        <p:cxnSp>
          <p:nvCxnSpPr>
            <p:cNvPr id="31" name="3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3 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>
            <a:off x="4020895" y="669541"/>
            <a:ext cx="1090260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zh-CN" sz="700" dirty="0">
                <a:solidFill>
                  <a:srgbClr val="2F414B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Internet Of Things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699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占位符 2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65" b="7865"/>
          <a:stretch>
            <a:fillRect/>
          </a:stretch>
        </p:blipFill>
        <p:spPr/>
      </p:pic>
      <p:sp>
        <p:nvSpPr>
          <p:cNvPr id="10" name="矩形 9"/>
          <p:cNvSpPr/>
          <p:nvPr/>
        </p:nvSpPr>
        <p:spPr>
          <a:xfrm>
            <a:off x="0" y="3105150"/>
            <a:ext cx="9144000" cy="2038350"/>
          </a:xfrm>
          <a:prstGeom prst="rect">
            <a:avLst/>
          </a:prstGeom>
          <a:gradFill>
            <a:gsLst>
              <a:gs pos="0">
                <a:srgbClr val="291F35">
                  <a:alpha val="0"/>
                </a:srgbClr>
              </a:gs>
              <a:gs pos="80000">
                <a:srgbClr val="07193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矩形 259"/>
          <p:cNvSpPr>
            <a:spLocks noChangeArrowheads="1"/>
          </p:cNvSpPr>
          <p:nvPr/>
        </p:nvSpPr>
        <p:spPr bwMode="auto">
          <a:xfrm>
            <a:off x="2057400" y="3519586"/>
            <a:ext cx="5029200" cy="615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dist" defTabSz="685165">
              <a:spcBef>
                <a:spcPct val="20000"/>
              </a:spcBef>
            </a:pPr>
            <a:r>
              <a:rPr lang="zh-CN" altLang="en-US" sz="4000" b="1" cap="all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感谢聆听</a:t>
            </a:r>
          </a:p>
        </p:txBody>
      </p:sp>
      <p:sp>
        <p:nvSpPr>
          <p:cNvPr id="5" name="矩形 4"/>
          <p:cNvSpPr/>
          <p:nvPr/>
        </p:nvSpPr>
        <p:spPr>
          <a:xfrm>
            <a:off x="2057397" y="4171950"/>
            <a:ext cx="5029206" cy="1077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algn="dist" defTabSz="685800">
              <a:defRPr/>
            </a:pPr>
            <a:r>
              <a:rPr lang="en-US" altLang="zh-CN" sz="700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+mn-ea"/>
                <a:sym typeface="Arial" panose="020B0604020202020204" pitchFamily="34" charset="0"/>
              </a:rPr>
              <a:t>The Internet of Things</a:t>
            </a:r>
            <a:endParaRPr lang="zh-CN" altLang="en-US" sz="700" dirty="0">
              <a:solidFill>
                <a:schemeClr val="bg1"/>
              </a:solidFill>
              <a:latin typeface="Arial" panose="020B0604020202020204" pitchFamily="34" charset="0"/>
              <a:ea typeface="微软雅黑" panose="020B0503020204020204" pitchFamily="34" charset="-122"/>
              <a:cs typeface="+mn-ea"/>
              <a:sym typeface="Arial" panose="020B0604020202020204" pitchFamily="34" charset="0"/>
            </a:endParaRPr>
          </a:p>
        </p:txBody>
      </p:sp>
      <p:sp>
        <p:nvSpPr>
          <p:cNvPr id="11" name="任意多边形 10"/>
          <p:cNvSpPr/>
          <p:nvPr/>
        </p:nvSpPr>
        <p:spPr>
          <a:xfrm>
            <a:off x="3729336" y="2913621"/>
            <a:ext cx="1702881" cy="218199"/>
          </a:xfrm>
          <a:custGeom>
            <a:avLst/>
            <a:gdLst/>
            <a:ahLst/>
            <a:cxnLst/>
            <a:rect l="l" t="t" r="r" b="b"/>
            <a:pathLst>
              <a:path w="1702881" h="218199">
                <a:moveTo>
                  <a:pt x="414772" y="18253"/>
                </a:moveTo>
                <a:cubicBezTo>
                  <a:pt x="409033" y="18404"/>
                  <a:pt x="403351" y="18708"/>
                  <a:pt x="397726" y="19165"/>
                </a:cubicBezTo>
                <a:lnTo>
                  <a:pt x="397116" y="19165"/>
                </a:lnTo>
                <a:lnTo>
                  <a:pt x="397116" y="109423"/>
                </a:lnTo>
                <a:lnTo>
                  <a:pt x="398947" y="109423"/>
                </a:lnTo>
                <a:cubicBezTo>
                  <a:pt x="400809" y="109594"/>
                  <a:pt x="402804" y="109785"/>
                  <a:pt x="404934" y="109994"/>
                </a:cubicBezTo>
                <a:cubicBezTo>
                  <a:pt x="407063" y="110204"/>
                  <a:pt x="409135" y="110318"/>
                  <a:pt x="411149" y="110337"/>
                </a:cubicBezTo>
                <a:cubicBezTo>
                  <a:pt x="414721" y="110394"/>
                  <a:pt x="418179" y="109975"/>
                  <a:pt x="421522" y="109079"/>
                </a:cubicBezTo>
                <a:cubicBezTo>
                  <a:pt x="424865" y="108184"/>
                  <a:pt x="427713" y="106469"/>
                  <a:pt x="430064" y="103934"/>
                </a:cubicBezTo>
                <a:cubicBezTo>
                  <a:pt x="433248" y="100084"/>
                  <a:pt x="435575" y="94367"/>
                  <a:pt x="437043" y="86782"/>
                </a:cubicBezTo>
                <a:cubicBezTo>
                  <a:pt x="438511" y="79197"/>
                  <a:pt x="439236" y="70888"/>
                  <a:pt x="439217" y="61854"/>
                </a:cubicBezTo>
                <a:cubicBezTo>
                  <a:pt x="439204" y="52128"/>
                  <a:pt x="438390" y="44137"/>
                  <a:pt x="436776" y="37879"/>
                </a:cubicBezTo>
                <a:cubicBezTo>
                  <a:pt x="435161" y="31622"/>
                  <a:pt x="432822" y="26908"/>
                  <a:pt x="429759" y="23739"/>
                </a:cubicBezTo>
                <a:cubicBezTo>
                  <a:pt x="425507" y="19930"/>
                  <a:pt x="420511" y="18102"/>
                  <a:pt x="414772" y="18253"/>
                </a:cubicBezTo>
                <a:close/>
                <a:moveTo>
                  <a:pt x="896856" y="16421"/>
                </a:moveTo>
                <a:cubicBezTo>
                  <a:pt x="891982" y="15805"/>
                  <a:pt x="887318" y="17038"/>
                  <a:pt x="882864" y="20117"/>
                </a:cubicBezTo>
                <a:cubicBezTo>
                  <a:pt x="878409" y="23197"/>
                  <a:pt x="875041" y="29993"/>
                  <a:pt x="872760" y="40504"/>
                </a:cubicBezTo>
                <a:lnTo>
                  <a:pt x="873065" y="40504"/>
                </a:lnTo>
                <a:cubicBezTo>
                  <a:pt x="871393" y="49491"/>
                  <a:pt x="870161" y="59717"/>
                  <a:pt x="869366" y="71181"/>
                </a:cubicBezTo>
                <a:cubicBezTo>
                  <a:pt x="868572" y="82645"/>
                  <a:pt x="868178" y="94471"/>
                  <a:pt x="868184" y="106660"/>
                </a:cubicBezTo>
                <a:cubicBezTo>
                  <a:pt x="868184" y="119959"/>
                  <a:pt x="868566" y="132611"/>
                  <a:pt x="869328" y="144615"/>
                </a:cubicBezTo>
                <a:cubicBezTo>
                  <a:pt x="870091" y="156620"/>
                  <a:pt x="871235" y="166833"/>
                  <a:pt x="872760" y="175254"/>
                </a:cubicBezTo>
                <a:cubicBezTo>
                  <a:pt x="874609" y="184165"/>
                  <a:pt x="877240" y="190656"/>
                  <a:pt x="880652" y="194728"/>
                </a:cubicBezTo>
                <a:cubicBezTo>
                  <a:pt x="884064" y="198799"/>
                  <a:pt x="888144" y="200946"/>
                  <a:pt x="892891" y="201168"/>
                </a:cubicBezTo>
                <a:cubicBezTo>
                  <a:pt x="897752" y="201682"/>
                  <a:pt x="902366" y="199967"/>
                  <a:pt x="906731" y="196023"/>
                </a:cubicBezTo>
                <a:cubicBezTo>
                  <a:pt x="911097" y="192079"/>
                  <a:pt x="914414" y="184648"/>
                  <a:pt x="916682" y="173730"/>
                </a:cubicBezTo>
                <a:cubicBezTo>
                  <a:pt x="918354" y="164591"/>
                  <a:pt x="919586" y="154212"/>
                  <a:pt x="920381" y="142596"/>
                </a:cubicBezTo>
                <a:cubicBezTo>
                  <a:pt x="921175" y="130979"/>
                  <a:pt x="921569" y="119000"/>
                  <a:pt x="921563" y="106660"/>
                </a:cubicBezTo>
                <a:cubicBezTo>
                  <a:pt x="921563" y="93989"/>
                  <a:pt x="921181" y="81756"/>
                  <a:pt x="920419" y="69961"/>
                </a:cubicBezTo>
                <a:cubicBezTo>
                  <a:pt x="919656" y="58167"/>
                  <a:pt x="918513" y="47840"/>
                  <a:pt x="916987" y="38979"/>
                </a:cubicBezTo>
                <a:cubicBezTo>
                  <a:pt x="915138" y="30475"/>
                  <a:pt x="912508" y="24619"/>
                  <a:pt x="909095" y="21412"/>
                </a:cubicBezTo>
                <a:cubicBezTo>
                  <a:pt x="905683" y="18205"/>
                  <a:pt x="901603" y="16541"/>
                  <a:pt x="896856" y="16421"/>
                </a:cubicBezTo>
                <a:close/>
                <a:moveTo>
                  <a:pt x="1115721" y="6096"/>
                </a:moveTo>
                <a:lnTo>
                  <a:pt x="1190663" y="6096"/>
                </a:lnTo>
                <a:lnTo>
                  <a:pt x="1190663" y="21298"/>
                </a:lnTo>
                <a:lnTo>
                  <a:pt x="1160488" y="21298"/>
                </a:lnTo>
                <a:lnTo>
                  <a:pt x="1160488" y="217589"/>
                </a:lnTo>
                <a:lnTo>
                  <a:pt x="1145286" y="217589"/>
                </a:lnTo>
                <a:lnTo>
                  <a:pt x="1145286" y="21298"/>
                </a:lnTo>
                <a:lnTo>
                  <a:pt x="1115721" y="21298"/>
                </a:lnTo>
                <a:close/>
                <a:moveTo>
                  <a:pt x="696620" y="6096"/>
                </a:moveTo>
                <a:lnTo>
                  <a:pt x="771563" y="6096"/>
                </a:lnTo>
                <a:lnTo>
                  <a:pt x="771563" y="21298"/>
                </a:lnTo>
                <a:lnTo>
                  <a:pt x="741388" y="21298"/>
                </a:lnTo>
                <a:lnTo>
                  <a:pt x="741388" y="217589"/>
                </a:lnTo>
                <a:lnTo>
                  <a:pt x="726186" y="217589"/>
                </a:lnTo>
                <a:lnTo>
                  <a:pt x="726186" y="21298"/>
                </a:lnTo>
                <a:lnTo>
                  <a:pt x="696620" y="21298"/>
                </a:lnTo>
                <a:close/>
                <a:moveTo>
                  <a:pt x="172745" y="6096"/>
                </a:moveTo>
                <a:lnTo>
                  <a:pt x="247688" y="6096"/>
                </a:lnTo>
                <a:lnTo>
                  <a:pt x="247688" y="21298"/>
                </a:lnTo>
                <a:lnTo>
                  <a:pt x="217513" y="21298"/>
                </a:lnTo>
                <a:lnTo>
                  <a:pt x="217513" y="217589"/>
                </a:lnTo>
                <a:lnTo>
                  <a:pt x="202311" y="217589"/>
                </a:lnTo>
                <a:lnTo>
                  <a:pt x="202311" y="21298"/>
                </a:lnTo>
                <a:lnTo>
                  <a:pt x="172745" y="21298"/>
                </a:lnTo>
                <a:close/>
                <a:moveTo>
                  <a:pt x="420034" y="3387"/>
                </a:moveTo>
                <a:cubicBezTo>
                  <a:pt x="427693" y="4280"/>
                  <a:pt x="434492" y="7511"/>
                  <a:pt x="440433" y="13081"/>
                </a:cubicBezTo>
                <a:cubicBezTo>
                  <a:pt x="445006" y="17813"/>
                  <a:pt x="448477" y="24263"/>
                  <a:pt x="450846" y="32431"/>
                </a:cubicBezTo>
                <a:cubicBezTo>
                  <a:pt x="453215" y="40599"/>
                  <a:pt x="454406" y="50406"/>
                  <a:pt x="454419" y="61854"/>
                </a:cubicBezTo>
                <a:cubicBezTo>
                  <a:pt x="454425" y="72298"/>
                  <a:pt x="453348" y="82208"/>
                  <a:pt x="451188" y="91583"/>
                </a:cubicBezTo>
                <a:cubicBezTo>
                  <a:pt x="449028" y="100958"/>
                  <a:pt x="445747" y="108426"/>
                  <a:pt x="441345" y="113986"/>
                </a:cubicBezTo>
                <a:cubicBezTo>
                  <a:pt x="438046" y="117634"/>
                  <a:pt x="434286" y="120371"/>
                  <a:pt x="430064" y="122195"/>
                </a:cubicBezTo>
                <a:lnTo>
                  <a:pt x="458381" y="211798"/>
                </a:lnTo>
                <a:lnTo>
                  <a:pt x="443473" y="216370"/>
                </a:lnTo>
                <a:lnTo>
                  <a:pt x="415115" y="125539"/>
                </a:lnTo>
                <a:lnTo>
                  <a:pt x="411149" y="125539"/>
                </a:lnTo>
                <a:cubicBezTo>
                  <a:pt x="408969" y="125533"/>
                  <a:pt x="406694" y="125470"/>
                  <a:pt x="404323" y="125349"/>
                </a:cubicBezTo>
                <a:cubicBezTo>
                  <a:pt x="401953" y="125229"/>
                  <a:pt x="399754" y="125090"/>
                  <a:pt x="397726" y="124931"/>
                </a:cubicBezTo>
                <a:lnTo>
                  <a:pt x="397116" y="124931"/>
                </a:lnTo>
                <a:lnTo>
                  <a:pt x="397116" y="218199"/>
                </a:lnTo>
                <a:lnTo>
                  <a:pt x="381609" y="218199"/>
                </a:lnTo>
                <a:lnTo>
                  <a:pt x="381609" y="3655"/>
                </a:lnTo>
                <a:lnTo>
                  <a:pt x="397116" y="3655"/>
                </a:lnTo>
                <a:lnTo>
                  <a:pt x="397116" y="3959"/>
                </a:lnTo>
                <a:cubicBezTo>
                  <a:pt x="404737" y="2685"/>
                  <a:pt x="412376" y="2494"/>
                  <a:pt x="420034" y="3387"/>
                </a:cubicBezTo>
                <a:close/>
                <a:moveTo>
                  <a:pt x="1674559" y="1829"/>
                </a:moveTo>
                <a:cubicBezTo>
                  <a:pt x="1678697" y="1822"/>
                  <a:pt x="1682850" y="2139"/>
                  <a:pt x="1687020" y="2779"/>
                </a:cubicBezTo>
                <a:cubicBezTo>
                  <a:pt x="1691189" y="3418"/>
                  <a:pt x="1695260" y="4419"/>
                  <a:pt x="1699231" y="5781"/>
                </a:cubicBezTo>
                <a:lnTo>
                  <a:pt x="1694671" y="20383"/>
                </a:lnTo>
                <a:cubicBezTo>
                  <a:pt x="1691307" y="19309"/>
                  <a:pt x="1687919" y="18484"/>
                  <a:pt x="1684509" y="17906"/>
                </a:cubicBezTo>
                <a:cubicBezTo>
                  <a:pt x="1681099" y="17329"/>
                  <a:pt x="1677782" y="17037"/>
                  <a:pt x="1674559" y="17030"/>
                </a:cubicBezTo>
                <a:cubicBezTo>
                  <a:pt x="1667363" y="16751"/>
                  <a:pt x="1661312" y="19367"/>
                  <a:pt x="1656405" y="24880"/>
                </a:cubicBezTo>
                <a:cubicBezTo>
                  <a:pt x="1651498" y="30393"/>
                  <a:pt x="1648803" y="40478"/>
                  <a:pt x="1648320" y="55137"/>
                </a:cubicBezTo>
                <a:cubicBezTo>
                  <a:pt x="1648125" y="66767"/>
                  <a:pt x="1650350" y="75900"/>
                  <a:pt x="1654996" y="82537"/>
                </a:cubicBezTo>
                <a:cubicBezTo>
                  <a:pt x="1659641" y="89174"/>
                  <a:pt x="1665145" y="94878"/>
                  <a:pt x="1671508" y="99648"/>
                </a:cubicBezTo>
                <a:cubicBezTo>
                  <a:pt x="1677488" y="104633"/>
                  <a:pt x="1683140" y="110286"/>
                  <a:pt x="1688463" y="116606"/>
                </a:cubicBezTo>
                <a:cubicBezTo>
                  <a:pt x="1693786" y="122925"/>
                  <a:pt x="1697679" y="131093"/>
                  <a:pt x="1700143" y="141109"/>
                </a:cubicBezTo>
                <a:cubicBezTo>
                  <a:pt x="1701055" y="145384"/>
                  <a:pt x="1701739" y="149563"/>
                  <a:pt x="1702195" y="153647"/>
                </a:cubicBezTo>
                <a:cubicBezTo>
                  <a:pt x="1702652" y="157731"/>
                  <a:pt x="1702879" y="161681"/>
                  <a:pt x="1702879" y="165499"/>
                </a:cubicBezTo>
                <a:cubicBezTo>
                  <a:pt x="1702976" y="180181"/>
                  <a:pt x="1699742" y="192344"/>
                  <a:pt x="1693177" y="201986"/>
                </a:cubicBezTo>
                <a:cubicBezTo>
                  <a:pt x="1686612" y="211628"/>
                  <a:pt x="1676134" y="216626"/>
                  <a:pt x="1661745" y="216979"/>
                </a:cubicBezTo>
                <a:cubicBezTo>
                  <a:pt x="1658223" y="216973"/>
                  <a:pt x="1654361" y="216530"/>
                  <a:pt x="1650159" y="215649"/>
                </a:cubicBezTo>
                <a:cubicBezTo>
                  <a:pt x="1645957" y="214769"/>
                  <a:pt x="1641493" y="213489"/>
                  <a:pt x="1636767" y="211811"/>
                </a:cubicBezTo>
                <a:lnTo>
                  <a:pt x="1641631" y="197509"/>
                </a:lnTo>
                <a:cubicBezTo>
                  <a:pt x="1645453" y="199021"/>
                  <a:pt x="1649069" y="200114"/>
                  <a:pt x="1652480" y="200787"/>
                </a:cubicBezTo>
                <a:cubicBezTo>
                  <a:pt x="1655891" y="201460"/>
                  <a:pt x="1658979" y="201790"/>
                  <a:pt x="1661745" y="201778"/>
                </a:cubicBezTo>
                <a:cubicBezTo>
                  <a:pt x="1670834" y="201524"/>
                  <a:pt x="1677444" y="197992"/>
                  <a:pt x="1681576" y="191184"/>
                </a:cubicBezTo>
                <a:cubicBezTo>
                  <a:pt x="1685707" y="184375"/>
                  <a:pt x="1687741" y="175813"/>
                  <a:pt x="1687678" y="165499"/>
                </a:cubicBezTo>
                <a:cubicBezTo>
                  <a:pt x="1687665" y="161993"/>
                  <a:pt x="1687462" y="158487"/>
                  <a:pt x="1687068" y="154981"/>
                </a:cubicBezTo>
                <a:cubicBezTo>
                  <a:pt x="1686674" y="151475"/>
                  <a:pt x="1686165" y="147969"/>
                  <a:pt x="1685542" y="144463"/>
                </a:cubicBezTo>
                <a:cubicBezTo>
                  <a:pt x="1683578" y="136822"/>
                  <a:pt x="1680413" y="130458"/>
                  <a:pt x="1676046" y="125371"/>
                </a:cubicBezTo>
                <a:cubicBezTo>
                  <a:pt x="1671679" y="120283"/>
                  <a:pt x="1666912" y="115672"/>
                  <a:pt x="1661745" y="111537"/>
                </a:cubicBezTo>
                <a:cubicBezTo>
                  <a:pt x="1654090" y="105783"/>
                  <a:pt x="1647374" y="98695"/>
                  <a:pt x="1641598" y="90273"/>
                </a:cubicBezTo>
                <a:cubicBezTo>
                  <a:pt x="1635823" y="81851"/>
                  <a:pt x="1632996" y="70037"/>
                  <a:pt x="1633118" y="54832"/>
                </a:cubicBezTo>
                <a:cubicBezTo>
                  <a:pt x="1633719" y="34489"/>
                  <a:pt x="1637918" y="20474"/>
                  <a:pt x="1645715" y="12787"/>
                </a:cubicBezTo>
                <a:cubicBezTo>
                  <a:pt x="1653511" y="5099"/>
                  <a:pt x="1663126" y="1446"/>
                  <a:pt x="1674559" y="1829"/>
                </a:cubicBezTo>
                <a:close/>
                <a:moveTo>
                  <a:pt x="999859" y="1829"/>
                </a:moveTo>
                <a:lnTo>
                  <a:pt x="1032777" y="1829"/>
                </a:lnTo>
                <a:lnTo>
                  <a:pt x="1032777" y="17335"/>
                </a:lnTo>
                <a:lnTo>
                  <a:pt x="999859" y="17335"/>
                </a:lnTo>
                <a:cubicBezTo>
                  <a:pt x="995521" y="16935"/>
                  <a:pt x="992080" y="18574"/>
                  <a:pt x="989534" y="22252"/>
                </a:cubicBezTo>
                <a:cubicBezTo>
                  <a:pt x="986987" y="25930"/>
                  <a:pt x="985755" y="34050"/>
                  <a:pt x="985838" y="46609"/>
                </a:cubicBezTo>
                <a:lnTo>
                  <a:pt x="985838" y="99060"/>
                </a:lnTo>
                <a:lnTo>
                  <a:pt x="1033691" y="99060"/>
                </a:lnTo>
                <a:lnTo>
                  <a:pt x="1033691" y="114262"/>
                </a:lnTo>
                <a:lnTo>
                  <a:pt x="985838" y="114262"/>
                </a:lnTo>
                <a:lnTo>
                  <a:pt x="985838" y="120645"/>
                </a:lnTo>
                <a:lnTo>
                  <a:pt x="990434" y="120645"/>
                </a:lnTo>
                <a:lnTo>
                  <a:pt x="990434" y="166364"/>
                </a:lnTo>
                <a:lnTo>
                  <a:pt x="985838" y="166364"/>
                </a:lnTo>
                <a:lnTo>
                  <a:pt x="985838" y="216675"/>
                </a:lnTo>
                <a:lnTo>
                  <a:pt x="970635" y="216675"/>
                </a:lnTo>
                <a:lnTo>
                  <a:pt x="970635" y="46609"/>
                </a:lnTo>
                <a:cubicBezTo>
                  <a:pt x="970573" y="33586"/>
                  <a:pt x="971744" y="23848"/>
                  <a:pt x="974150" y="17394"/>
                </a:cubicBezTo>
                <a:cubicBezTo>
                  <a:pt x="976555" y="10941"/>
                  <a:pt x="979959" y="6688"/>
                  <a:pt x="984361" y="4636"/>
                </a:cubicBezTo>
                <a:cubicBezTo>
                  <a:pt x="988764" y="2584"/>
                  <a:pt x="993930" y="1648"/>
                  <a:pt x="999859" y="1829"/>
                </a:cubicBezTo>
                <a:close/>
                <a:moveTo>
                  <a:pt x="637298" y="1829"/>
                </a:moveTo>
                <a:lnTo>
                  <a:pt x="669912" y="1829"/>
                </a:lnTo>
                <a:lnTo>
                  <a:pt x="669912" y="17335"/>
                </a:lnTo>
                <a:lnTo>
                  <a:pt x="637298" y="17335"/>
                </a:lnTo>
                <a:cubicBezTo>
                  <a:pt x="634429" y="17164"/>
                  <a:pt x="631904" y="17405"/>
                  <a:pt x="629724" y="18059"/>
                </a:cubicBezTo>
                <a:cubicBezTo>
                  <a:pt x="627543" y="18712"/>
                  <a:pt x="625854" y="20806"/>
                  <a:pt x="624655" y="24339"/>
                </a:cubicBezTo>
                <a:cubicBezTo>
                  <a:pt x="623457" y="27872"/>
                  <a:pt x="622896" y="33872"/>
                  <a:pt x="622973" y="42340"/>
                </a:cubicBezTo>
                <a:lnTo>
                  <a:pt x="622973" y="99060"/>
                </a:lnTo>
                <a:lnTo>
                  <a:pt x="671436" y="99060"/>
                </a:lnTo>
                <a:lnTo>
                  <a:pt x="671436" y="114262"/>
                </a:lnTo>
                <a:lnTo>
                  <a:pt x="622973" y="114262"/>
                </a:lnTo>
                <a:lnTo>
                  <a:pt x="622973" y="178908"/>
                </a:lnTo>
                <a:cubicBezTo>
                  <a:pt x="623099" y="186573"/>
                  <a:pt x="623761" y="191975"/>
                  <a:pt x="624960" y="195113"/>
                </a:cubicBezTo>
                <a:cubicBezTo>
                  <a:pt x="626158" y="198251"/>
                  <a:pt x="627746" y="200084"/>
                  <a:pt x="629724" y="200614"/>
                </a:cubicBezTo>
                <a:cubicBezTo>
                  <a:pt x="631701" y="201143"/>
                  <a:pt x="633921" y="201328"/>
                  <a:pt x="636384" y="201168"/>
                </a:cubicBezTo>
                <a:lnTo>
                  <a:pt x="669607" y="201168"/>
                </a:lnTo>
                <a:lnTo>
                  <a:pt x="669607" y="216675"/>
                </a:lnTo>
                <a:lnTo>
                  <a:pt x="636384" y="216675"/>
                </a:lnTo>
                <a:cubicBezTo>
                  <a:pt x="631049" y="216891"/>
                  <a:pt x="626251" y="216357"/>
                  <a:pt x="621992" y="215073"/>
                </a:cubicBezTo>
                <a:cubicBezTo>
                  <a:pt x="617732" y="213789"/>
                  <a:pt x="614336" y="210458"/>
                  <a:pt x="611804" y="205079"/>
                </a:cubicBezTo>
                <a:cubicBezTo>
                  <a:pt x="609271" y="199700"/>
                  <a:pt x="607927" y="190976"/>
                  <a:pt x="607771" y="178908"/>
                </a:cubicBezTo>
                <a:lnTo>
                  <a:pt x="607771" y="42340"/>
                </a:lnTo>
                <a:cubicBezTo>
                  <a:pt x="607712" y="29565"/>
                  <a:pt x="608910" y="20288"/>
                  <a:pt x="611364" y="14508"/>
                </a:cubicBezTo>
                <a:cubicBezTo>
                  <a:pt x="613818" y="8728"/>
                  <a:pt x="617271" y="5114"/>
                  <a:pt x="621722" y="3667"/>
                </a:cubicBezTo>
                <a:cubicBezTo>
                  <a:pt x="626173" y="2219"/>
                  <a:pt x="631366" y="1607"/>
                  <a:pt x="637298" y="1829"/>
                </a:cubicBezTo>
                <a:close/>
                <a:moveTo>
                  <a:pt x="313448" y="1829"/>
                </a:moveTo>
                <a:lnTo>
                  <a:pt x="346062" y="1829"/>
                </a:lnTo>
                <a:lnTo>
                  <a:pt x="346062" y="17335"/>
                </a:lnTo>
                <a:lnTo>
                  <a:pt x="313448" y="17335"/>
                </a:lnTo>
                <a:cubicBezTo>
                  <a:pt x="310579" y="17164"/>
                  <a:pt x="308054" y="17405"/>
                  <a:pt x="305874" y="18059"/>
                </a:cubicBezTo>
                <a:cubicBezTo>
                  <a:pt x="303693" y="18712"/>
                  <a:pt x="302004" y="20806"/>
                  <a:pt x="300805" y="24339"/>
                </a:cubicBezTo>
                <a:cubicBezTo>
                  <a:pt x="299607" y="27872"/>
                  <a:pt x="299046" y="33872"/>
                  <a:pt x="299123" y="42340"/>
                </a:cubicBezTo>
                <a:lnTo>
                  <a:pt x="299123" y="99060"/>
                </a:lnTo>
                <a:lnTo>
                  <a:pt x="347586" y="99060"/>
                </a:lnTo>
                <a:lnTo>
                  <a:pt x="347586" y="114262"/>
                </a:lnTo>
                <a:lnTo>
                  <a:pt x="299123" y="114262"/>
                </a:lnTo>
                <a:lnTo>
                  <a:pt x="299123" y="178908"/>
                </a:lnTo>
                <a:cubicBezTo>
                  <a:pt x="299249" y="186573"/>
                  <a:pt x="299911" y="191975"/>
                  <a:pt x="301110" y="195113"/>
                </a:cubicBezTo>
                <a:cubicBezTo>
                  <a:pt x="302308" y="198251"/>
                  <a:pt x="303896" y="200084"/>
                  <a:pt x="305874" y="200614"/>
                </a:cubicBezTo>
                <a:cubicBezTo>
                  <a:pt x="307851" y="201143"/>
                  <a:pt x="310071" y="201328"/>
                  <a:pt x="312534" y="201168"/>
                </a:cubicBezTo>
                <a:lnTo>
                  <a:pt x="345757" y="201168"/>
                </a:lnTo>
                <a:lnTo>
                  <a:pt x="345757" y="216675"/>
                </a:lnTo>
                <a:lnTo>
                  <a:pt x="312534" y="216675"/>
                </a:lnTo>
                <a:cubicBezTo>
                  <a:pt x="307199" y="216891"/>
                  <a:pt x="302401" y="216357"/>
                  <a:pt x="298142" y="215073"/>
                </a:cubicBezTo>
                <a:cubicBezTo>
                  <a:pt x="293882" y="213789"/>
                  <a:pt x="290486" y="210458"/>
                  <a:pt x="287954" y="205079"/>
                </a:cubicBezTo>
                <a:cubicBezTo>
                  <a:pt x="285421" y="199700"/>
                  <a:pt x="284076" y="190976"/>
                  <a:pt x="283921" y="178908"/>
                </a:cubicBezTo>
                <a:lnTo>
                  <a:pt x="283921" y="42340"/>
                </a:lnTo>
                <a:cubicBezTo>
                  <a:pt x="283862" y="29565"/>
                  <a:pt x="285060" y="20288"/>
                  <a:pt x="287514" y="14508"/>
                </a:cubicBezTo>
                <a:cubicBezTo>
                  <a:pt x="289968" y="8728"/>
                  <a:pt x="293421" y="5114"/>
                  <a:pt x="297872" y="3667"/>
                </a:cubicBezTo>
                <a:cubicBezTo>
                  <a:pt x="302323" y="2219"/>
                  <a:pt x="307515" y="1607"/>
                  <a:pt x="313448" y="1829"/>
                </a:cubicBezTo>
                <a:close/>
                <a:moveTo>
                  <a:pt x="898076" y="1219"/>
                </a:moveTo>
                <a:cubicBezTo>
                  <a:pt x="906515" y="1402"/>
                  <a:pt x="913654" y="4001"/>
                  <a:pt x="919493" y="9017"/>
                </a:cubicBezTo>
                <a:cubicBezTo>
                  <a:pt x="925332" y="14032"/>
                  <a:pt x="929569" y="23105"/>
                  <a:pt x="932204" y="36236"/>
                </a:cubicBezTo>
                <a:cubicBezTo>
                  <a:pt x="933737" y="45096"/>
                  <a:pt x="934928" y="55652"/>
                  <a:pt x="935777" y="67904"/>
                </a:cubicBezTo>
                <a:cubicBezTo>
                  <a:pt x="936626" y="80155"/>
                  <a:pt x="937057" y="93074"/>
                  <a:pt x="937069" y="106660"/>
                </a:cubicBezTo>
                <a:cubicBezTo>
                  <a:pt x="937044" y="119400"/>
                  <a:pt x="936563" y="131951"/>
                  <a:pt x="935625" y="144311"/>
                </a:cubicBezTo>
                <a:cubicBezTo>
                  <a:pt x="934687" y="156670"/>
                  <a:pt x="933446" y="167391"/>
                  <a:pt x="931900" y="176474"/>
                </a:cubicBezTo>
                <a:cubicBezTo>
                  <a:pt x="928321" y="191676"/>
                  <a:pt x="922851" y="202325"/>
                  <a:pt x="915492" y="208420"/>
                </a:cubicBezTo>
                <a:cubicBezTo>
                  <a:pt x="908133" y="214514"/>
                  <a:pt x="900294" y="217164"/>
                  <a:pt x="891976" y="216370"/>
                </a:cubicBezTo>
                <a:cubicBezTo>
                  <a:pt x="883404" y="216010"/>
                  <a:pt x="876227" y="212777"/>
                  <a:pt x="870444" y="206671"/>
                </a:cubicBezTo>
                <a:cubicBezTo>
                  <a:pt x="864662" y="200565"/>
                  <a:pt x="860463" y="191007"/>
                  <a:pt x="857847" y="177998"/>
                </a:cubicBezTo>
                <a:lnTo>
                  <a:pt x="858151" y="177998"/>
                </a:lnTo>
                <a:cubicBezTo>
                  <a:pt x="856326" y="168509"/>
                  <a:pt x="854958" y="157534"/>
                  <a:pt x="854046" y="145073"/>
                </a:cubicBezTo>
                <a:cubicBezTo>
                  <a:pt x="853134" y="132611"/>
                  <a:pt x="852678" y="119807"/>
                  <a:pt x="852678" y="106660"/>
                </a:cubicBezTo>
                <a:cubicBezTo>
                  <a:pt x="852684" y="93538"/>
                  <a:pt x="853128" y="80987"/>
                  <a:pt x="854008" y="69009"/>
                </a:cubicBezTo>
                <a:cubicBezTo>
                  <a:pt x="854888" y="57030"/>
                  <a:pt x="856168" y="46614"/>
                  <a:pt x="857847" y="37760"/>
                </a:cubicBezTo>
                <a:cubicBezTo>
                  <a:pt x="861420" y="21505"/>
                  <a:pt x="866902" y="11075"/>
                  <a:pt x="874293" y="6470"/>
                </a:cubicBezTo>
                <a:cubicBezTo>
                  <a:pt x="881684" y="1865"/>
                  <a:pt x="889612" y="114"/>
                  <a:pt x="898076" y="1219"/>
                </a:cubicBezTo>
                <a:close/>
                <a:moveTo>
                  <a:pt x="1352550" y="914"/>
                </a:moveTo>
                <a:lnTo>
                  <a:pt x="1367752" y="914"/>
                </a:lnTo>
                <a:lnTo>
                  <a:pt x="1367752" y="217284"/>
                </a:lnTo>
                <a:lnTo>
                  <a:pt x="1352550" y="217284"/>
                </a:lnTo>
                <a:close/>
                <a:moveTo>
                  <a:pt x="1227506" y="914"/>
                </a:moveTo>
                <a:lnTo>
                  <a:pt x="1242708" y="914"/>
                </a:lnTo>
                <a:lnTo>
                  <a:pt x="1242708" y="95707"/>
                </a:lnTo>
                <a:lnTo>
                  <a:pt x="1293038" y="95707"/>
                </a:lnTo>
                <a:lnTo>
                  <a:pt x="1293038" y="914"/>
                </a:lnTo>
                <a:lnTo>
                  <a:pt x="1308240" y="914"/>
                </a:lnTo>
                <a:lnTo>
                  <a:pt x="1308240" y="217284"/>
                </a:lnTo>
                <a:lnTo>
                  <a:pt x="1293038" y="217284"/>
                </a:lnTo>
                <a:lnTo>
                  <a:pt x="1293038" y="111214"/>
                </a:lnTo>
                <a:lnTo>
                  <a:pt x="1242708" y="111214"/>
                </a:lnTo>
                <a:lnTo>
                  <a:pt x="1242708" y="217284"/>
                </a:lnTo>
                <a:lnTo>
                  <a:pt x="1227506" y="217284"/>
                </a:lnTo>
                <a:close/>
                <a:moveTo>
                  <a:pt x="0" y="914"/>
                </a:moveTo>
                <a:lnTo>
                  <a:pt x="15202" y="914"/>
                </a:lnTo>
                <a:lnTo>
                  <a:pt x="15202" y="217284"/>
                </a:lnTo>
                <a:lnTo>
                  <a:pt x="0" y="217284"/>
                </a:lnTo>
                <a:close/>
                <a:moveTo>
                  <a:pt x="1571003" y="609"/>
                </a:moveTo>
                <a:cubicBezTo>
                  <a:pt x="1574079" y="647"/>
                  <a:pt x="1577384" y="951"/>
                  <a:pt x="1580915" y="1522"/>
                </a:cubicBezTo>
                <a:cubicBezTo>
                  <a:pt x="1584446" y="2092"/>
                  <a:pt x="1588048" y="2700"/>
                  <a:pt x="1591723" y="3346"/>
                </a:cubicBezTo>
                <a:cubicBezTo>
                  <a:pt x="1592211" y="3498"/>
                  <a:pt x="1592983" y="3650"/>
                  <a:pt x="1594041" y="3802"/>
                </a:cubicBezTo>
                <a:cubicBezTo>
                  <a:pt x="1595099" y="3954"/>
                  <a:pt x="1596252" y="4106"/>
                  <a:pt x="1597499" y="4258"/>
                </a:cubicBezTo>
                <a:lnTo>
                  <a:pt x="1595979" y="19471"/>
                </a:lnTo>
                <a:cubicBezTo>
                  <a:pt x="1594795" y="19331"/>
                  <a:pt x="1593591" y="19153"/>
                  <a:pt x="1592369" y="18937"/>
                </a:cubicBezTo>
                <a:cubicBezTo>
                  <a:pt x="1591146" y="18721"/>
                  <a:pt x="1589715" y="18391"/>
                  <a:pt x="1588074" y="17947"/>
                </a:cubicBezTo>
                <a:lnTo>
                  <a:pt x="1588378" y="18251"/>
                </a:lnTo>
                <a:cubicBezTo>
                  <a:pt x="1585277" y="17750"/>
                  <a:pt x="1582193" y="17229"/>
                  <a:pt x="1579124" y="16688"/>
                </a:cubicBezTo>
                <a:cubicBezTo>
                  <a:pt x="1576056" y="16148"/>
                  <a:pt x="1573348" y="15856"/>
                  <a:pt x="1571003" y="15811"/>
                </a:cubicBezTo>
                <a:cubicBezTo>
                  <a:pt x="1565384" y="15557"/>
                  <a:pt x="1560223" y="17514"/>
                  <a:pt x="1555519" y="21680"/>
                </a:cubicBezTo>
                <a:cubicBezTo>
                  <a:pt x="1550815" y="25847"/>
                  <a:pt x="1547332" y="33748"/>
                  <a:pt x="1545069" y="45384"/>
                </a:cubicBezTo>
                <a:cubicBezTo>
                  <a:pt x="1543405" y="54339"/>
                  <a:pt x="1542180" y="64247"/>
                  <a:pt x="1541396" y="75108"/>
                </a:cubicBezTo>
                <a:cubicBezTo>
                  <a:pt x="1540612" y="85968"/>
                  <a:pt x="1540223" y="97096"/>
                  <a:pt x="1540231" y="108490"/>
                </a:cubicBezTo>
                <a:cubicBezTo>
                  <a:pt x="1540261" y="120094"/>
                  <a:pt x="1540726" y="131564"/>
                  <a:pt x="1541624" y="142901"/>
                </a:cubicBezTo>
                <a:cubicBezTo>
                  <a:pt x="1542522" y="154238"/>
                  <a:pt x="1543670" y="164413"/>
                  <a:pt x="1545069" y="173426"/>
                </a:cubicBezTo>
                <a:cubicBezTo>
                  <a:pt x="1547173" y="183676"/>
                  <a:pt x="1550517" y="190993"/>
                  <a:pt x="1555099" y="195376"/>
                </a:cubicBezTo>
                <a:cubicBezTo>
                  <a:pt x="1559682" y="199758"/>
                  <a:pt x="1564780" y="201892"/>
                  <a:pt x="1570393" y="201778"/>
                </a:cubicBezTo>
                <a:cubicBezTo>
                  <a:pt x="1572662" y="201790"/>
                  <a:pt x="1574912" y="201612"/>
                  <a:pt x="1577143" y="201244"/>
                </a:cubicBezTo>
                <a:cubicBezTo>
                  <a:pt x="1579374" y="200876"/>
                  <a:pt x="1581700" y="200241"/>
                  <a:pt x="1584122" y="199339"/>
                </a:cubicBezTo>
                <a:lnTo>
                  <a:pt x="1584122" y="107271"/>
                </a:lnTo>
                <a:lnTo>
                  <a:pt x="1599324" y="107271"/>
                </a:lnTo>
                <a:lnTo>
                  <a:pt x="1599324" y="209379"/>
                </a:lnTo>
                <a:cubicBezTo>
                  <a:pt x="1594130" y="211824"/>
                  <a:pt x="1589084" y="213698"/>
                  <a:pt x="1584185" y="215003"/>
                </a:cubicBezTo>
                <a:cubicBezTo>
                  <a:pt x="1579287" y="216308"/>
                  <a:pt x="1574689" y="216967"/>
                  <a:pt x="1570393" y="216979"/>
                </a:cubicBezTo>
                <a:cubicBezTo>
                  <a:pt x="1561056" y="217222"/>
                  <a:pt x="1552736" y="214305"/>
                  <a:pt x="1545431" y="208230"/>
                </a:cubicBezTo>
                <a:cubicBezTo>
                  <a:pt x="1538127" y="202154"/>
                  <a:pt x="1532939" y="191468"/>
                  <a:pt x="1529868" y="176169"/>
                </a:cubicBezTo>
                <a:cubicBezTo>
                  <a:pt x="1528329" y="167328"/>
                  <a:pt x="1527129" y="157039"/>
                  <a:pt x="1526267" y="145302"/>
                </a:cubicBezTo>
                <a:cubicBezTo>
                  <a:pt x="1525405" y="133565"/>
                  <a:pt x="1524967" y="121294"/>
                  <a:pt x="1524953" y="108490"/>
                </a:cubicBezTo>
                <a:cubicBezTo>
                  <a:pt x="1524967" y="96569"/>
                  <a:pt x="1525405" y="84819"/>
                  <a:pt x="1526267" y="73241"/>
                </a:cubicBezTo>
                <a:cubicBezTo>
                  <a:pt x="1527129" y="61662"/>
                  <a:pt x="1528329" y="51360"/>
                  <a:pt x="1529868" y="42335"/>
                </a:cubicBezTo>
                <a:cubicBezTo>
                  <a:pt x="1533402" y="26332"/>
                  <a:pt x="1538882" y="15302"/>
                  <a:pt x="1546308" y="9246"/>
                </a:cubicBezTo>
                <a:cubicBezTo>
                  <a:pt x="1553733" y="3189"/>
                  <a:pt x="1561965" y="310"/>
                  <a:pt x="1571003" y="609"/>
                </a:cubicBezTo>
                <a:close/>
                <a:moveTo>
                  <a:pt x="1409853" y="0"/>
                </a:moveTo>
                <a:lnTo>
                  <a:pt x="1423999" y="0"/>
                </a:lnTo>
                <a:lnTo>
                  <a:pt x="1475537" y="163953"/>
                </a:lnTo>
                <a:cubicBezTo>
                  <a:pt x="1475549" y="137117"/>
                  <a:pt x="1475600" y="110261"/>
                  <a:pt x="1475687" y="83386"/>
                </a:cubicBezTo>
                <a:cubicBezTo>
                  <a:pt x="1475775" y="56512"/>
                  <a:pt x="1475825" y="29732"/>
                  <a:pt x="1475838" y="3048"/>
                </a:cubicBezTo>
                <a:lnTo>
                  <a:pt x="1490891" y="3048"/>
                </a:lnTo>
                <a:lnTo>
                  <a:pt x="1490588" y="212712"/>
                </a:lnTo>
                <a:lnTo>
                  <a:pt x="1474622" y="212712"/>
                </a:lnTo>
                <a:lnTo>
                  <a:pt x="1424902" y="53940"/>
                </a:lnTo>
                <a:cubicBezTo>
                  <a:pt x="1424915" y="80307"/>
                  <a:pt x="1424966" y="106655"/>
                  <a:pt x="1425055" y="132984"/>
                </a:cubicBezTo>
                <a:cubicBezTo>
                  <a:pt x="1425144" y="159312"/>
                  <a:pt x="1425194" y="185584"/>
                  <a:pt x="1425207" y="211798"/>
                </a:cubicBezTo>
                <a:lnTo>
                  <a:pt x="1410155" y="211798"/>
                </a:lnTo>
                <a:close/>
                <a:moveTo>
                  <a:pt x="485927" y="0"/>
                </a:moveTo>
                <a:lnTo>
                  <a:pt x="500074" y="0"/>
                </a:lnTo>
                <a:lnTo>
                  <a:pt x="551612" y="163953"/>
                </a:lnTo>
                <a:cubicBezTo>
                  <a:pt x="551624" y="137117"/>
                  <a:pt x="551674" y="110261"/>
                  <a:pt x="551762" y="83386"/>
                </a:cubicBezTo>
                <a:cubicBezTo>
                  <a:pt x="551850" y="56512"/>
                  <a:pt x="551900" y="29732"/>
                  <a:pt x="551913" y="3048"/>
                </a:cubicBezTo>
                <a:lnTo>
                  <a:pt x="566966" y="3048"/>
                </a:lnTo>
                <a:lnTo>
                  <a:pt x="566663" y="212712"/>
                </a:lnTo>
                <a:lnTo>
                  <a:pt x="550696" y="212712"/>
                </a:lnTo>
                <a:lnTo>
                  <a:pt x="500977" y="53940"/>
                </a:lnTo>
                <a:cubicBezTo>
                  <a:pt x="500989" y="80307"/>
                  <a:pt x="501040" y="106655"/>
                  <a:pt x="501129" y="132984"/>
                </a:cubicBezTo>
                <a:cubicBezTo>
                  <a:pt x="501218" y="159312"/>
                  <a:pt x="501269" y="185584"/>
                  <a:pt x="501282" y="211798"/>
                </a:cubicBezTo>
                <a:lnTo>
                  <a:pt x="486230" y="211798"/>
                </a:lnTo>
                <a:close/>
                <a:moveTo>
                  <a:pt x="57302" y="0"/>
                </a:moveTo>
                <a:lnTo>
                  <a:pt x="71449" y="0"/>
                </a:lnTo>
                <a:lnTo>
                  <a:pt x="122987" y="163953"/>
                </a:lnTo>
                <a:cubicBezTo>
                  <a:pt x="122999" y="137117"/>
                  <a:pt x="123049" y="110261"/>
                  <a:pt x="123137" y="83386"/>
                </a:cubicBezTo>
                <a:cubicBezTo>
                  <a:pt x="123225" y="56512"/>
                  <a:pt x="123275" y="29732"/>
                  <a:pt x="123288" y="3048"/>
                </a:cubicBezTo>
                <a:lnTo>
                  <a:pt x="138341" y="3048"/>
                </a:lnTo>
                <a:lnTo>
                  <a:pt x="138038" y="212712"/>
                </a:lnTo>
                <a:lnTo>
                  <a:pt x="122071" y="212712"/>
                </a:lnTo>
                <a:lnTo>
                  <a:pt x="72352" y="53940"/>
                </a:lnTo>
                <a:cubicBezTo>
                  <a:pt x="72364" y="80307"/>
                  <a:pt x="72415" y="106655"/>
                  <a:pt x="72504" y="132984"/>
                </a:cubicBezTo>
                <a:cubicBezTo>
                  <a:pt x="72593" y="159312"/>
                  <a:pt x="72644" y="185584"/>
                  <a:pt x="72657" y="211798"/>
                </a:cubicBezTo>
                <a:lnTo>
                  <a:pt x="57605" y="21179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3468370" y="4289425"/>
            <a:ext cx="2207260" cy="2794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zh-CN" altLang="en-US" sz="1400">
                <a:solidFill>
                  <a:schemeClr val="bg1"/>
                </a:solidFill>
              </a:rPr>
              <a:t>演讲小组：物联网</a:t>
            </a:r>
            <a:r>
              <a:rPr lang="en-US" altLang="zh-CN" sz="1400">
                <a:solidFill>
                  <a:schemeClr val="bg1"/>
                </a:solidFill>
              </a:rPr>
              <a:t>1</a:t>
            </a:r>
            <a:r>
              <a:rPr lang="zh-CN" altLang="en-US" sz="1400">
                <a:solidFill>
                  <a:schemeClr val="bg1"/>
                </a:solidFill>
              </a:rPr>
              <a:t>班</a:t>
            </a:r>
            <a:r>
              <a:rPr lang="en-US" altLang="zh-CN" sz="1400">
                <a:solidFill>
                  <a:schemeClr val="bg1"/>
                </a:solidFill>
              </a:rPr>
              <a:t>1</a:t>
            </a:r>
            <a:r>
              <a:rPr lang="zh-CN" altLang="en-US" sz="1400">
                <a:solidFill>
                  <a:schemeClr val="bg1"/>
                </a:solidFill>
              </a:rPr>
              <a:t>组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5" grpId="0"/>
      <p:bldP spid="11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92.04363968661534,&quot;left&quot;:49.808582677165354,&quot;top&quot;:144.4298248803138,&quot;width&quot;:619.283622047244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5.2,&quot;left&quot;:243.45,&quot;top&quot;:98.2,&quot;width&quot;:451.5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40,&quot;left&quot;:45,&quot;top&quot;:135,&quot;width&quot;:855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72.6823622047244,&quot;left&quot;:76.9,&quot;top&quot;:193.0676377952756,&quot;width&quot;:619.1256692913387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72.6823622047244,&quot;left&quot;:76.9,&quot;top&quot;:193.0676377952756,&quot;width&quot;:619.1256692913387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72.6823622047244,&quot;left&quot;:76.9,&quot;top&quot;:193.0676377952756,&quot;width&quot;:619.1256692913387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72.6823622047244,&quot;left&quot;:76.9,&quot;top&quot;:193.0676377952756,&quot;width&quot;:619.1256692913387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72.6823622047244,&quot;left&quot;:76.9,&quot;top&quot;:193.0676377952756,&quot;width&quot;:619.1256692913387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72.6823622047244,&quot;left&quot;:76.9,&quot;top&quot;:193.0676377952756,&quot;width&quot;:619.1256692913387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72.6823622047244,&quot;left&quot;:76.9,&quot;top&quot;:193.0676377952756,&quot;width&quot;:619.1256692913387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72.6823622047244,&quot;left&quot;:76.9,&quot;top&quot;:193.0676377952756,&quot;width&quot;:619.1256692913387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72.6823622047244,&quot;left&quot;:76.9,&quot;top&quot;:193.0676377952756,&quot;width&quot;:619.1256692913387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49.52889763779527,&quot;left&quot;:130.08480314960627,&quot;top&quot;:204.33905511811025,&quot;width&quot;:492.37992125984266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49.52889763779527,&quot;left&quot;:130.08480314960627,&quot;top&quot;:204.33905511811025,&quot;width&quot;:492.37992125984266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49.52889763779527,&quot;left&quot;:130.08480314960627,&quot;top&quot;:204.33905511811025,&quot;width&quot;:492.37992125984266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49.52889763779527,&quot;left&quot;:130.08480314960627,&quot;top&quot;:204.33905511811025,&quot;width&quot;:492.37992125984266}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49.52889763779527,&quot;left&quot;:130.08480314960627,&quot;top&quot;:204.33905511811025,&quot;width&quot;:492.37992125984266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149.52889763779527,&quot;left&quot;:130.08480314960627,&quot;top&quot;:204.33905511811025,&quot;width&quot;:492.37992125984266}"/>
</p:tagLst>
</file>

<file path=ppt/theme/theme1.xml><?xml version="1.0" encoding="utf-8"?>
<a:theme xmlns:a="http://schemas.openxmlformats.org/drawingml/2006/main" name="7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21rwmk5t">
      <a:majorFont>
        <a:latin typeface="Microsoft YaHei"/>
        <a:ea typeface="Microsoft YaHei"/>
        <a:cs typeface=""/>
      </a:majorFont>
      <a:minorFont>
        <a:latin typeface="Microsoft YaHei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864</Words>
  <Application>Microsoft Office PowerPoint</Application>
  <PresentationFormat>全屏显示(16:9)</PresentationFormat>
  <Paragraphs>109</Paragraphs>
  <Slides>12</Slides>
  <Notes>11</Notes>
  <HiddenSlides>0</HiddenSlides>
  <MMClips>0</MMClips>
  <ScaleCrop>false</ScaleCrop>
  <HeadingPairs>
    <vt:vector size="8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2</vt:i4>
      </vt:variant>
      <vt:variant>
        <vt:lpstr>幻灯片标题</vt:lpstr>
      </vt:variant>
      <vt:variant>
        <vt:i4>12</vt:i4>
      </vt:variant>
    </vt:vector>
  </HeadingPairs>
  <TitlesOfParts>
    <vt:vector size="20" baseType="lpstr">
      <vt:lpstr>Noto Sans SC</vt:lpstr>
      <vt:lpstr>Microsoft YaHei</vt:lpstr>
      <vt:lpstr>Microsoft YaHei</vt:lpstr>
      <vt:lpstr>Arial</vt:lpstr>
      <vt:lpstr>Calibri</vt:lpstr>
      <vt:lpstr>7主题​​</vt:lpstr>
      <vt:lpstr>Package</vt:lpstr>
      <vt:lpstr>包装程序外壳对象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Richard Young</dc:creator>
  <cp:lastModifiedBy>Richard Young</cp:lastModifiedBy>
  <cp:revision>252</cp:revision>
  <dcterms:created xsi:type="dcterms:W3CDTF">2014-11-26T04:04:00Z</dcterms:created>
  <dcterms:modified xsi:type="dcterms:W3CDTF">2026-08-27T14:43:18Z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2052-12.1.0.28505</vt:lpwstr>
  </property>
  <property fmtid="{D5CDD505-2E9C-101B-9397-08002B2CF9AE}" pid="3" name="KSOTemplateUUID">
    <vt:lpwstr>v1.0_mb_4XB0wT6onQiDvXNZKU9teA==</vt:lpwstr>
  </property>
  <property fmtid="{D5CDD505-2E9C-101B-9397-08002B2CF9AE}" pid="4" name="ICV">
    <vt:lpwstr>83DC3E4C27C9406EAF25E453EA482E2B_13</vt:lpwstr>
  </property>
</Properties>
</file>